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5" r:id="rId2"/>
    <p:sldId id="257" r:id="rId3"/>
    <p:sldId id="256" r:id="rId4"/>
    <p:sldId id="258" r:id="rId5"/>
    <p:sldId id="259" r:id="rId6"/>
    <p:sldId id="260" r:id="rId7"/>
    <p:sldId id="261" r:id="rId8"/>
    <p:sldId id="266" r:id="rId9"/>
    <p:sldId id="262" r:id="rId10"/>
    <p:sldId id="263" r:id="rId11"/>
    <p:sldId id="267"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1243"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018623B-B41D-40E3-91F2-E99C83B5AFD5}" type="datetimeFigureOut">
              <a:rPr lang="en-US" smtClean="0"/>
              <a:pPr/>
              <a:t>03/17/2016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EDD2455-28DA-4D23-9CED-FE0B8A0A475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18623B-B41D-40E3-91F2-E99C83B5AFD5}" type="datetimeFigureOut">
              <a:rPr lang="en-US" smtClean="0"/>
              <a:pPr/>
              <a:t>03/17/2016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18623B-B41D-40E3-91F2-E99C83B5AFD5}" type="datetimeFigureOut">
              <a:rPr lang="en-US" smtClean="0"/>
              <a:pPr/>
              <a:t>03/17/2016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18623B-B41D-40E3-91F2-E99C83B5AFD5}" type="datetimeFigureOut">
              <a:rPr lang="en-US" smtClean="0"/>
              <a:pPr/>
              <a:t>03/17/2016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018623B-B41D-40E3-91F2-E99C83B5AFD5}" type="datetimeFigureOut">
              <a:rPr lang="en-US" smtClean="0"/>
              <a:pPr/>
              <a:t>03/17/2016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D2455-28DA-4D23-9CED-FE0B8A0A475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018623B-B41D-40E3-91F2-E99C83B5AFD5}" type="datetimeFigureOut">
              <a:rPr lang="en-US" smtClean="0"/>
              <a:pPr/>
              <a:t>03/17/2016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018623B-B41D-40E3-91F2-E99C83B5AFD5}" type="datetimeFigureOut">
              <a:rPr lang="en-US" smtClean="0"/>
              <a:pPr/>
              <a:t>03/17/2016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018623B-B41D-40E3-91F2-E99C83B5AFD5}" type="datetimeFigureOut">
              <a:rPr lang="en-US" smtClean="0"/>
              <a:pPr/>
              <a:t>03/17/2016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18623B-B41D-40E3-91F2-E99C83B5AFD5}" type="datetimeFigureOut">
              <a:rPr lang="en-US" smtClean="0"/>
              <a:pPr/>
              <a:t>03/17/2016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018623B-B41D-40E3-91F2-E99C83B5AFD5}" type="datetimeFigureOut">
              <a:rPr lang="en-US" smtClean="0"/>
              <a:pPr/>
              <a:t>03/17/2016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DD2455-28DA-4D23-9CED-FE0B8A0A475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018623B-B41D-40E3-91F2-E99C83B5AFD5}" type="datetimeFigureOut">
              <a:rPr lang="en-US" smtClean="0"/>
              <a:pPr/>
              <a:t>03/17/2016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EDD2455-28DA-4D23-9CED-FE0B8A0A475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018623B-B41D-40E3-91F2-E99C83B5AFD5}" type="datetimeFigureOut">
              <a:rPr lang="en-US" smtClean="0"/>
              <a:pPr/>
              <a:t>03/17/2016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EDD2455-28DA-4D23-9CED-FE0B8A0A475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hyperlink" Target="http://www.youtube.com/watch?v=URIHiUsKxVs&amp;safety_mode=true&amp;persist_safety_mode=1&amp;safe=activ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goodreads.com/author/show/23898.Joseph_L_Gallowa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WARM - UP</a:t>
            </a:r>
            <a:endParaRPr lang="en-US" dirty="0"/>
          </a:p>
        </p:txBody>
      </p:sp>
      <p:sp>
        <p:nvSpPr>
          <p:cNvPr id="5" name="Content Placeholder 4"/>
          <p:cNvSpPr>
            <a:spLocks noGrp="1"/>
          </p:cNvSpPr>
          <p:nvPr>
            <p:ph idx="1"/>
          </p:nvPr>
        </p:nvSpPr>
        <p:spPr/>
        <p:txBody>
          <a:bodyPr/>
          <a:lstStyle/>
          <a:p>
            <a:r>
              <a:rPr lang="en-US" dirty="0" smtClean="0"/>
              <a:t>What was the Black Power movement?  What was its focus?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91312"/>
          </a:xfrm>
        </p:spPr>
        <p:txBody>
          <a:bodyPr>
            <a:normAutofit fontScale="90000"/>
          </a:bodyPr>
          <a:lstStyle/>
          <a:p>
            <a:pPr algn="ctr"/>
            <a:r>
              <a:rPr lang="en-US" dirty="0" smtClean="0"/>
              <a:t>Gulf of Tonkin</a:t>
            </a:r>
            <a:endParaRPr lang="en-US" dirty="0"/>
          </a:p>
        </p:txBody>
      </p:sp>
      <p:sp>
        <p:nvSpPr>
          <p:cNvPr id="3" name="Content Placeholder 2"/>
          <p:cNvSpPr>
            <a:spLocks noGrp="1"/>
          </p:cNvSpPr>
          <p:nvPr>
            <p:ph sz="half" idx="1"/>
          </p:nvPr>
        </p:nvSpPr>
        <p:spPr>
          <a:xfrm>
            <a:off x="0" y="1143000"/>
            <a:ext cx="5105400" cy="5486400"/>
          </a:xfrm>
        </p:spPr>
        <p:txBody>
          <a:bodyPr>
            <a:normAutofit/>
          </a:bodyPr>
          <a:lstStyle/>
          <a:p>
            <a:r>
              <a:rPr lang="en-US" dirty="0" smtClean="0"/>
              <a:t>LBJ announces North Vietnam torpedoed 2 American vessels in Gulf of Tonkin</a:t>
            </a:r>
          </a:p>
          <a:p>
            <a:endParaRPr lang="en-US" dirty="0" smtClean="0"/>
          </a:p>
          <a:p>
            <a:r>
              <a:rPr lang="en-US" dirty="0" smtClean="0"/>
              <a:t>Orders US to attack North Vietnam naval facilities</a:t>
            </a:r>
          </a:p>
          <a:p>
            <a:endParaRPr lang="en-US" dirty="0" smtClean="0"/>
          </a:p>
          <a:p>
            <a:r>
              <a:rPr lang="en-US" b="1" u="sng" dirty="0" smtClean="0"/>
              <a:t>“Gulf of Tonkin Resolution”</a:t>
            </a:r>
            <a:r>
              <a:rPr lang="en-US" dirty="0" smtClean="0"/>
              <a:t> authorizes LBJ to use “all necessary measures”  </a:t>
            </a:r>
            <a:endParaRPr lang="en-US" dirty="0"/>
          </a:p>
        </p:txBody>
      </p:sp>
      <p:pic>
        <p:nvPicPr>
          <p:cNvPr id="20482" name="Picture 2" descr="http://www.japanfocus.org/data/johnsontokin_r.jpg"/>
          <p:cNvPicPr>
            <a:picLocks noChangeAspect="1" noChangeArrowheads="1"/>
          </p:cNvPicPr>
          <p:nvPr/>
        </p:nvPicPr>
        <p:blipFill>
          <a:blip r:embed="rId2" cstate="print"/>
          <a:srcRect/>
          <a:stretch>
            <a:fillRect/>
          </a:stretch>
        </p:blipFill>
        <p:spPr bwMode="auto">
          <a:xfrm>
            <a:off x="4634196" y="1350818"/>
            <a:ext cx="4516731" cy="474518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Scale>
                                      <p:cBhvr>
                                        <p:cTn id="21"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4" end="4"/>
                                            </p:txEl>
                                          </p:spTgt>
                                        </p:tgtEl>
                                        <p:attrNameLst>
                                          <p:attrName>ppt_x</p:attrName>
                                          <p:attrName>ppt_y</p:attrName>
                                        </p:attrNameLst>
                                      </p:cBhvr>
                                    </p:animMotion>
                                    <p:animEffect transition="in" filter="fade">
                                      <p:cBhvr>
                                        <p:cTn id="2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9600"/>
            <a:ext cx="6096000" cy="897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4"/>
          <p:cNvSpPr>
            <a:spLocks noGrp="1"/>
          </p:cNvSpPr>
          <p:nvPr>
            <p:ph type="title"/>
          </p:nvPr>
        </p:nvSpPr>
        <p:spPr>
          <a:xfrm>
            <a:off x="6172200" y="704088"/>
            <a:ext cx="2819400" cy="4325112"/>
          </a:xfrm>
        </p:spPr>
        <p:txBody>
          <a:bodyPr>
            <a:normAutofit fontScale="90000"/>
          </a:bodyPr>
          <a:lstStyle/>
          <a:p>
            <a:r>
              <a:rPr lang="en-US" dirty="0" smtClean="0"/>
              <a:t>Turn and talk:  What does this political cartoon mean?</a:t>
            </a:r>
            <a:endParaRPr lang="en-US" dirty="0"/>
          </a:p>
        </p:txBody>
      </p:sp>
    </p:spTree>
    <p:extLst>
      <p:ext uri="{BB962C8B-B14F-4D97-AF65-F5344CB8AC3E}">
        <p14:creationId xmlns:p14="http://schemas.microsoft.com/office/powerpoint/2010/main" val="12012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438912"/>
          </a:xfrm>
        </p:spPr>
        <p:txBody>
          <a:bodyPr>
            <a:normAutofit fontScale="90000"/>
          </a:bodyPr>
          <a:lstStyle/>
          <a:p>
            <a:pPr algn="ctr"/>
            <a:r>
              <a:rPr lang="en-US" dirty="0" smtClean="0"/>
              <a:t>While we watch the </a:t>
            </a:r>
            <a:r>
              <a:rPr lang="en-US" dirty="0" smtClean="0">
                <a:hlinkClick r:id="rId2"/>
              </a:rPr>
              <a:t>video</a:t>
            </a:r>
            <a:endParaRPr lang="en-US" dirty="0"/>
          </a:p>
        </p:txBody>
      </p:sp>
      <p:sp>
        <p:nvSpPr>
          <p:cNvPr id="5" name="Content Placeholder 4"/>
          <p:cNvSpPr>
            <a:spLocks noGrp="1"/>
          </p:cNvSpPr>
          <p:nvPr>
            <p:ph idx="1"/>
          </p:nvPr>
        </p:nvSpPr>
        <p:spPr>
          <a:xfrm>
            <a:off x="304800" y="838200"/>
            <a:ext cx="8382000" cy="5715000"/>
          </a:xfrm>
        </p:spPr>
        <p:txBody>
          <a:bodyPr>
            <a:normAutofit fontScale="92500" lnSpcReduction="10000"/>
          </a:bodyPr>
          <a:lstStyle/>
          <a:p>
            <a:r>
              <a:rPr lang="en-US" dirty="0" smtClean="0"/>
              <a:t>#1)  What do they mean when they talk about search and destroy?</a:t>
            </a:r>
          </a:p>
          <a:p>
            <a:endParaRPr lang="en-US" dirty="0" smtClean="0"/>
          </a:p>
          <a:p>
            <a:r>
              <a:rPr lang="en-US" dirty="0" smtClean="0"/>
              <a:t>#2)  Be sure to take notes on what you see (i.e. what was the environment like, what about the bases, the jungle)</a:t>
            </a:r>
          </a:p>
          <a:p>
            <a:endParaRPr lang="en-US" dirty="0" smtClean="0"/>
          </a:p>
          <a:p>
            <a:r>
              <a:rPr lang="en-US" dirty="0" smtClean="0"/>
              <a:t>#3)  How do the soldiers explain the war?  How do they explain the life of a soldier?</a:t>
            </a:r>
          </a:p>
          <a:p>
            <a:endParaRPr lang="en-US" dirty="0" smtClean="0"/>
          </a:p>
          <a:p>
            <a:r>
              <a:rPr lang="en-US" dirty="0" smtClean="0"/>
              <a:t>#4) What is the American perception of the war? (i.e. what do American’s think about US war strategy?)</a:t>
            </a:r>
          </a:p>
          <a:p>
            <a:endParaRPr lang="en-US" dirty="0" smtClean="0"/>
          </a:p>
          <a:p>
            <a:r>
              <a:rPr lang="en-US" dirty="0" smtClean="0"/>
              <a:t>#5) Make a chart with the following names: Charles Brown, Ben Purcell and Barry </a:t>
            </a:r>
            <a:r>
              <a:rPr lang="en-US" dirty="0" err="1" smtClean="0"/>
              <a:t>Romo</a:t>
            </a:r>
            <a:r>
              <a:rPr lang="en-US" dirty="0" smtClean="0"/>
              <a:t>.  Keep track of what happens to each of these men.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33400"/>
            <a:ext cx="8229600" cy="667512"/>
          </a:xfrm>
        </p:spPr>
        <p:txBody>
          <a:bodyPr>
            <a:normAutofit fontScale="90000"/>
          </a:bodyPr>
          <a:lstStyle/>
          <a:p>
            <a:pPr algn="ctr"/>
            <a:r>
              <a:rPr lang="en-US" dirty="0" smtClean="0"/>
              <a:t>Analyze this Primary Source</a:t>
            </a:r>
            <a:endParaRPr lang="en-US" dirty="0"/>
          </a:p>
        </p:txBody>
      </p:sp>
      <p:sp>
        <p:nvSpPr>
          <p:cNvPr id="5" name="Content Placeholder 4"/>
          <p:cNvSpPr>
            <a:spLocks noGrp="1"/>
          </p:cNvSpPr>
          <p:nvPr>
            <p:ph idx="1"/>
          </p:nvPr>
        </p:nvSpPr>
        <p:spPr>
          <a:xfrm>
            <a:off x="457200" y="1219200"/>
            <a:ext cx="8229600" cy="5105400"/>
          </a:xfrm>
        </p:spPr>
        <p:txBody>
          <a:bodyPr/>
          <a:lstStyle/>
          <a:p>
            <a:r>
              <a:rPr lang="en-US" dirty="0" smtClean="0"/>
              <a:t>1)  What do you think the author is saying?</a:t>
            </a:r>
            <a:endParaRPr lang="en-US" dirty="0"/>
          </a:p>
        </p:txBody>
      </p:sp>
      <p:sp>
        <p:nvSpPr>
          <p:cNvPr id="6" name="Rectangle 5"/>
          <p:cNvSpPr/>
          <p:nvPr/>
        </p:nvSpPr>
        <p:spPr>
          <a:xfrm>
            <a:off x="0" y="2133600"/>
            <a:ext cx="9144000" cy="4493538"/>
          </a:xfrm>
          <a:prstGeom prst="rect">
            <a:avLst/>
          </a:prstGeom>
        </p:spPr>
        <p:txBody>
          <a:bodyPr wrap="square">
            <a:spAutoFit/>
          </a:bodyPr>
          <a:lstStyle/>
          <a:p>
            <a:r>
              <a:rPr lang="en-US" sz="2600" dirty="0" smtClean="0"/>
              <a:t>“We were children of the 1950s and John Kennedy's young stalwarts of the early 1960s. He told the world that Americans would "pay any price, bear any burden, meet any hardship" in the defense of freedom. We were the down payment on that costly contract, but the man who signed it was not there when we fulfilled his promise. John Kennedy waited for us on a hill in Arlington National Cemetery, and in time we came by the thousands to fill those slopes with out white marble markers and to ask on the murmur of the wind if that was truly the future he had envisioned for us.” </a:t>
            </a:r>
            <a:br>
              <a:rPr lang="en-US" sz="2600" dirty="0" smtClean="0"/>
            </a:br>
            <a:r>
              <a:rPr lang="en-US" sz="2600" dirty="0" smtClean="0"/>
              <a:t>						-</a:t>
            </a:r>
            <a:r>
              <a:rPr lang="en-US" sz="2600" dirty="0" smtClean="0">
                <a:hlinkClick r:id="rId2"/>
              </a:rPr>
              <a:t>Joseph L. Galloway</a:t>
            </a:r>
            <a:endParaRPr lang="en-US" sz="2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Going to War in Vietnam</a:t>
            </a:r>
            <a:endParaRPr lang="en-US" dirty="0"/>
          </a:p>
        </p:txBody>
      </p:sp>
      <p:sp>
        <p:nvSpPr>
          <p:cNvPr id="3" name="Subtitle 2"/>
          <p:cNvSpPr>
            <a:spLocks noGrp="1"/>
          </p:cNvSpPr>
          <p:nvPr>
            <p:ph type="subTitle" idx="1"/>
          </p:nvPr>
        </p:nvSpPr>
        <p:spPr/>
        <p:txBody>
          <a:bodyPr/>
          <a:lstStyle/>
          <a:p>
            <a:r>
              <a:rPr lang="en-US" dirty="0" smtClean="0"/>
              <a:t>Unit 10 Lesson 6</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to know by the end of class</a:t>
            </a:r>
            <a:endParaRPr lang="en-US" dirty="0"/>
          </a:p>
        </p:txBody>
      </p:sp>
      <p:sp>
        <p:nvSpPr>
          <p:cNvPr id="3" name="Content Placeholder 2"/>
          <p:cNvSpPr>
            <a:spLocks noGrp="1"/>
          </p:cNvSpPr>
          <p:nvPr>
            <p:ph idx="1"/>
          </p:nvPr>
        </p:nvSpPr>
        <p:spPr>
          <a:xfrm>
            <a:off x="457200" y="1935480"/>
            <a:ext cx="8229600" cy="4389120"/>
          </a:xfrm>
        </p:spPr>
        <p:txBody>
          <a:bodyPr/>
          <a:lstStyle/>
          <a:p>
            <a:r>
              <a:rPr lang="en-US" dirty="0" smtClean="0"/>
              <a:t>Where Vietnam is</a:t>
            </a:r>
          </a:p>
          <a:p>
            <a:endParaRPr lang="en-US" dirty="0" smtClean="0"/>
          </a:p>
          <a:p>
            <a:r>
              <a:rPr lang="en-US" dirty="0" smtClean="0"/>
              <a:t>Why the US got involved</a:t>
            </a:r>
          </a:p>
          <a:p>
            <a:endParaRPr lang="en-US" dirty="0" smtClean="0"/>
          </a:p>
          <a:p>
            <a:r>
              <a:rPr lang="en-US" dirty="0" smtClean="0"/>
              <a:t>LBJ’s approach</a:t>
            </a:r>
          </a:p>
          <a:p>
            <a:endParaRPr lang="en-US" dirty="0" smtClean="0"/>
          </a:p>
          <a:p>
            <a:r>
              <a:rPr lang="en-US" dirty="0" smtClean="0"/>
              <a:t>Gulf of Tonkin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752600"/>
            <a:ext cx="3276600" cy="667512"/>
          </a:xfrm>
        </p:spPr>
        <p:txBody>
          <a:bodyPr>
            <a:normAutofit fontScale="90000"/>
          </a:bodyPr>
          <a:lstStyle/>
          <a:p>
            <a:r>
              <a:rPr lang="en-US" dirty="0" smtClean="0"/>
              <a:t>Where is Vietnam?</a:t>
            </a:r>
            <a:endParaRPr lang="en-US" dirty="0"/>
          </a:p>
        </p:txBody>
      </p:sp>
      <p:sp>
        <p:nvSpPr>
          <p:cNvPr id="4" name="Content Placeholder 3"/>
          <p:cNvSpPr>
            <a:spLocks noGrp="1"/>
          </p:cNvSpPr>
          <p:nvPr>
            <p:ph sz="half" idx="1"/>
          </p:nvPr>
        </p:nvSpPr>
        <p:spPr>
          <a:xfrm>
            <a:off x="0" y="2895600"/>
            <a:ext cx="3429000" cy="3657600"/>
          </a:xfrm>
        </p:spPr>
        <p:txBody>
          <a:bodyPr/>
          <a:lstStyle/>
          <a:p>
            <a:r>
              <a:rPr lang="en-US" dirty="0" smtClean="0"/>
              <a:t>Located in Asia</a:t>
            </a:r>
          </a:p>
          <a:p>
            <a:endParaRPr lang="en-US" dirty="0" smtClean="0"/>
          </a:p>
          <a:p>
            <a:r>
              <a:rPr lang="en-US" dirty="0" smtClean="0"/>
              <a:t>South of China</a:t>
            </a:r>
          </a:p>
          <a:p>
            <a:endParaRPr lang="en-US" dirty="0" smtClean="0"/>
          </a:p>
          <a:p>
            <a:r>
              <a:rPr lang="en-US" smtClean="0"/>
              <a:t>***Since </a:t>
            </a:r>
            <a:r>
              <a:rPr lang="en-US" dirty="0" smtClean="0"/>
              <a:t>the 1800s the French controlled Vietnam and </a:t>
            </a:r>
            <a:r>
              <a:rPr lang="en-US" smtClean="0"/>
              <a:t>its neighbors***</a:t>
            </a:r>
            <a:endParaRPr lang="en-US" dirty="0" smtClean="0"/>
          </a:p>
          <a:p>
            <a:endParaRPr lang="en-US" dirty="0" smtClean="0"/>
          </a:p>
          <a:p>
            <a:endParaRPr lang="en-US" dirty="0" smtClean="0"/>
          </a:p>
        </p:txBody>
      </p:sp>
      <p:pic>
        <p:nvPicPr>
          <p:cNvPr id="1026" name="Picture 2" descr="http://japanfocus.org/data/asia_east_map2.jpg"/>
          <p:cNvPicPr>
            <a:picLocks noChangeAspect="1" noChangeArrowheads="1"/>
          </p:cNvPicPr>
          <p:nvPr/>
        </p:nvPicPr>
        <p:blipFill>
          <a:blip r:embed="rId2" cstate="print"/>
          <a:srcRect/>
          <a:stretch>
            <a:fillRect/>
          </a:stretch>
        </p:blipFill>
        <p:spPr bwMode="auto">
          <a:xfrm>
            <a:off x="3200400" y="0"/>
            <a:ext cx="5638801" cy="68646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checkerboard(across)">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checkerboard(across)">
                                      <p:cBhvr>
                                        <p:cTn id="1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67512"/>
          </a:xfrm>
        </p:spPr>
        <p:txBody>
          <a:bodyPr>
            <a:normAutofit fontScale="90000"/>
          </a:bodyPr>
          <a:lstStyle/>
          <a:p>
            <a:pPr algn="ctr"/>
            <a:r>
              <a:rPr lang="en-US" dirty="0" smtClean="0"/>
              <a:t>Who was Ho Chi Min?</a:t>
            </a:r>
            <a:endParaRPr lang="en-US" dirty="0"/>
          </a:p>
        </p:txBody>
      </p:sp>
      <p:sp>
        <p:nvSpPr>
          <p:cNvPr id="3" name="Content Placeholder 2"/>
          <p:cNvSpPr>
            <a:spLocks noGrp="1"/>
          </p:cNvSpPr>
          <p:nvPr>
            <p:ph sz="half" idx="1"/>
          </p:nvPr>
        </p:nvSpPr>
        <p:spPr>
          <a:xfrm>
            <a:off x="0" y="1524000"/>
            <a:ext cx="4724400" cy="5334000"/>
          </a:xfrm>
        </p:spPr>
        <p:txBody>
          <a:bodyPr>
            <a:normAutofit lnSpcReduction="10000"/>
          </a:bodyPr>
          <a:lstStyle/>
          <a:p>
            <a:r>
              <a:rPr lang="en-US" dirty="0" smtClean="0"/>
              <a:t>Leader of the independence movement (Communist) against France</a:t>
            </a:r>
          </a:p>
          <a:p>
            <a:endParaRPr lang="en-US" dirty="0" smtClean="0"/>
          </a:p>
          <a:p>
            <a:r>
              <a:rPr lang="en-US" dirty="0" smtClean="0"/>
              <a:t>Japan invaded in 1941</a:t>
            </a:r>
          </a:p>
          <a:p>
            <a:endParaRPr lang="en-US" dirty="0" smtClean="0"/>
          </a:p>
          <a:p>
            <a:r>
              <a:rPr lang="en-US" b="1" u="sng" dirty="0" smtClean="0"/>
              <a:t>Vietminh</a:t>
            </a:r>
            <a:r>
              <a:rPr lang="en-US" dirty="0" smtClean="0"/>
              <a:t> formed to fight Japanese (com + non com) with US support</a:t>
            </a:r>
          </a:p>
          <a:p>
            <a:endParaRPr lang="en-US" dirty="0" smtClean="0"/>
          </a:p>
          <a:p>
            <a:r>
              <a:rPr lang="en-US" dirty="0" smtClean="0"/>
              <a:t>After WWII the Japanese leave, but the French come back</a:t>
            </a:r>
            <a:endParaRPr lang="en-US" dirty="0"/>
          </a:p>
        </p:txBody>
      </p:sp>
      <p:pic>
        <p:nvPicPr>
          <p:cNvPr id="17410" name="Picture 2" descr="http://2.bp.blogspot.com/-t_i-VWVQ6PQ/T3tyMCGmAwI/AAAAAAAAFY4/2GY5VlUygRQ/s1600/ho-chi-minh.png"/>
          <p:cNvPicPr>
            <a:picLocks noChangeAspect="1" noChangeArrowheads="1"/>
          </p:cNvPicPr>
          <p:nvPr/>
        </p:nvPicPr>
        <p:blipFill>
          <a:blip r:embed="rId2" cstate="print"/>
          <a:srcRect/>
          <a:stretch>
            <a:fillRect/>
          </a:stretch>
        </p:blipFill>
        <p:spPr bwMode="auto">
          <a:xfrm>
            <a:off x="4714907" y="1676400"/>
            <a:ext cx="4429093" cy="4648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667512"/>
          </a:xfrm>
        </p:spPr>
        <p:txBody>
          <a:bodyPr>
            <a:normAutofit fontScale="90000"/>
          </a:bodyPr>
          <a:lstStyle/>
          <a:p>
            <a:pPr algn="ctr"/>
            <a:r>
              <a:rPr lang="en-US" dirty="0" smtClean="0"/>
              <a:t>Why does US get involved?</a:t>
            </a:r>
            <a:endParaRPr lang="en-US" dirty="0"/>
          </a:p>
        </p:txBody>
      </p:sp>
      <p:sp>
        <p:nvSpPr>
          <p:cNvPr id="3" name="Content Placeholder 2"/>
          <p:cNvSpPr>
            <a:spLocks noGrp="1"/>
          </p:cNvSpPr>
          <p:nvPr>
            <p:ph sz="half" idx="1"/>
          </p:nvPr>
        </p:nvSpPr>
        <p:spPr>
          <a:xfrm>
            <a:off x="4038600" y="1371600"/>
            <a:ext cx="5105400" cy="5486400"/>
          </a:xfrm>
        </p:spPr>
        <p:txBody>
          <a:bodyPr>
            <a:normAutofit lnSpcReduction="10000"/>
          </a:bodyPr>
          <a:lstStyle/>
          <a:p>
            <a:r>
              <a:rPr lang="en-US" dirty="0" smtClean="0"/>
              <a:t>US had been aiding the French when the French surrender to Vietminh forces</a:t>
            </a:r>
          </a:p>
          <a:p>
            <a:endParaRPr lang="en-US" dirty="0" smtClean="0"/>
          </a:p>
          <a:p>
            <a:r>
              <a:rPr lang="en-US" b="1" u="sng" dirty="0" smtClean="0"/>
              <a:t>Geneva Accords </a:t>
            </a:r>
            <a:r>
              <a:rPr lang="en-US" dirty="0" smtClean="0"/>
              <a:t>= split country at 17</a:t>
            </a:r>
            <a:r>
              <a:rPr lang="en-US" baseline="30000" dirty="0" smtClean="0"/>
              <a:t>th</a:t>
            </a:r>
            <a:r>
              <a:rPr lang="en-US" dirty="0" smtClean="0"/>
              <a:t> parallel with Communists controlling North, Democracy in the South while waiting for election to unite the country</a:t>
            </a:r>
          </a:p>
          <a:p>
            <a:endParaRPr lang="en-US" dirty="0" smtClean="0"/>
          </a:p>
          <a:p>
            <a:r>
              <a:rPr lang="en-US" dirty="0" smtClean="0"/>
              <a:t>Southern Leader Diem refuses to hold elections fearing Ho Chi Minh will win</a:t>
            </a:r>
          </a:p>
          <a:p>
            <a:endParaRPr lang="en-US" dirty="0" smtClean="0"/>
          </a:p>
          <a:p>
            <a:endParaRPr lang="en-US" dirty="0"/>
          </a:p>
        </p:txBody>
      </p:sp>
      <p:pic>
        <p:nvPicPr>
          <p:cNvPr id="19458" name="Picture 2" descr="http://s.fixquotes.com/files/author/ngo-dinh-diem_vEtC1.jpg"/>
          <p:cNvPicPr>
            <a:picLocks noChangeAspect="1" noChangeArrowheads="1"/>
          </p:cNvPicPr>
          <p:nvPr/>
        </p:nvPicPr>
        <p:blipFill>
          <a:blip r:embed="rId2" cstate="print"/>
          <a:srcRect/>
          <a:stretch>
            <a:fillRect/>
          </a:stretch>
        </p:blipFill>
        <p:spPr bwMode="auto">
          <a:xfrm>
            <a:off x="304800" y="1371600"/>
            <a:ext cx="3652171" cy="5181600"/>
          </a:xfrm>
          <a:prstGeom prst="rect">
            <a:avLst/>
          </a:prstGeom>
          <a:noFill/>
        </p:spPr>
      </p:pic>
      <p:pic>
        <p:nvPicPr>
          <p:cNvPr id="4" name="Picture 3"/>
          <p:cNvPicPr>
            <a:picLocks noChangeAspect="1"/>
          </p:cNvPicPr>
          <p:nvPr/>
        </p:nvPicPr>
        <p:blipFill>
          <a:blip r:embed="rId3"/>
          <a:stretch>
            <a:fillRect/>
          </a:stretch>
        </p:blipFill>
        <p:spPr>
          <a:xfrm>
            <a:off x="581486" y="247496"/>
            <a:ext cx="8194214" cy="63057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1000"/>
                                        <p:tgtEl>
                                          <p:spTgt spid="4"/>
                                        </p:tgtEl>
                                      </p:cBhvr>
                                    </p:animEffect>
                                    <p:anim calcmode="lin" valueType="num">
                                      <p:cBhvr>
                                        <p:cTn id="44" dur="1000" fill="hold"/>
                                        <p:tgtEl>
                                          <p:spTgt spid="4"/>
                                        </p:tgtEl>
                                        <p:attrNameLst>
                                          <p:attrName>ppt_x</p:attrName>
                                        </p:attrNameLst>
                                      </p:cBhvr>
                                      <p:tavLst>
                                        <p:tav tm="0">
                                          <p:val>
                                            <p:strVal val="#ppt_x"/>
                                          </p:val>
                                        </p:tav>
                                        <p:tav tm="100000">
                                          <p:val>
                                            <p:strVal val="#ppt_x"/>
                                          </p:val>
                                        </p:tav>
                                      </p:tavLst>
                                    </p:anim>
                                    <p:anim calcmode="lin" valueType="num">
                                      <p:cBhvr>
                                        <p:cTn id="4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ows.edb.utexas.edu/sites/default/files/users/mdemildt/http___www.teachingushistor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429" y="990600"/>
            <a:ext cx="8683626" cy="7500363"/>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169429" y="0"/>
            <a:ext cx="8974571" cy="1143000"/>
          </a:xfrm>
        </p:spPr>
        <p:txBody>
          <a:bodyPr>
            <a:normAutofit fontScale="90000"/>
          </a:bodyPr>
          <a:lstStyle/>
          <a:p>
            <a:r>
              <a:rPr lang="en-US" dirty="0" smtClean="0"/>
              <a:t>Turn and Talk:  What does this mean?</a:t>
            </a:r>
            <a:endParaRPr lang="en-US" dirty="0"/>
          </a:p>
        </p:txBody>
      </p:sp>
    </p:spTree>
    <p:extLst>
      <p:ext uri="{BB962C8B-B14F-4D97-AF65-F5344CB8AC3E}">
        <p14:creationId xmlns:p14="http://schemas.microsoft.com/office/powerpoint/2010/main" val="37292437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19912"/>
          </a:xfrm>
        </p:spPr>
        <p:txBody>
          <a:bodyPr/>
          <a:lstStyle/>
          <a:p>
            <a:pPr algn="ctr"/>
            <a:r>
              <a:rPr lang="en-US" dirty="0" smtClean="0"/>
              <a:t>LBJ</a:t>
            </a:r>
            <a:endParaRPr lang="en-US" dirty="0"/>
          </a:p>
        </p:txBody>
      </p:sp>
      <p:sp>
        <p:nvSpPr>
          <p:cNvPr id="3" name="Content Placeholder 2"/>
          <p:cNvSpPr>
            <a:spLocks noGrp="1"/>
          </p:cNvSpPr>
          <p:nvPr>
            <p:ph sz="half" idx="1"/>
          </p:nvPr>
        </p:nvSpPr>
        <p:spPr>
          <a:xfrm>
            <a:off x="0" y="1066800"/>
            <a:ext cx="9144000" cy="3505200"/>
          </a:xfrm>
        </p:spPr>
        <p:txBody>
          <a:bodyPr>
            <a:normAutofit lnSpcReduction="10000"/>
          </a:bodyPr>
          <a:lstStyle/>
          <a:p>
            <a:r>
              <a:rPr lang="en-US" dirty="0" smtClean="0"/>
              <a:t>US quietly expresses sympathy with overthrow of Diem</a:t>
            </a:r>
          </a:p>
          <a:p>
            <a:endParaRPr lang="en-US" dirty="0" smtClean="0"/>
          </a:p>
          <a:p>
            <a:r>
              <a:rPr lang="en-US" dirty="0" smtClean="0"/>
              <a:t>Diem assassinated, JFK assassinated</a:t>
            </a:r>
          </a:p>
          <a:p>
            <a:endParaRPr lang="en-US" dirty="0" smtClean="0"/>
          </a:p>
          <a:p>
            <a:r>
              <a:rPr lang="en-US" dirty="0" smtClean="0"/>
              <a:t>Fear of the “Domino Theory” </a:t>
            </a:r>
          </a:p>
          <a:p>
            <a:endParaRPr lang="en-US" dirty="0" smtClean="0"/>
          </a:p>
          <a:p>
            <a:r>
              <a:rPr lang="en-US" dirty="0" smtClean="0"/>
              <a:t>Johnson also afraid </a:t>
            </a:r>
            <a:r>
              <a:rPr lang="en-US" dirty="0" err="1" smtClean="0"/>
              <a:t>Dems</a:t>
            </a:r>
            <a:r>
              <a:rPr lang="en-US" dirty="0" smtClean="0"/>
              <a:t> would be blamed for losing Vietnam to Communism (like China 1949)</a:t>
            </a:r>
          </a:p>
          <a:p>
            <a:endParaRPr lang="en-US" dirty="0" smtClean="0"/>
          </a:p>
          <a:p>
            <a:endParaRPr lang="en-US" dirty="0"/>
          </a:p>
        </p:txBody>
      </p:sp>
      <p:sp>
        <p:nvSpPr>
          <p:cNvPr id="18434" name="AutoShape 2" descr="data:image/jpeg;base64,/9j/4AAQSkZJRgABAQAAAQABAAD/2wCEAAkGBxQTEhUUEhQWFhUXFRgaGBgXGR0gHBwZGB0gGRwcGBscHyggGholHBwgITEhJikrLi4uGyA0ODMtNygtLiwBCgoKDg0OGxAQGywkICQsLC8sLCw0LCwsLCwsNCwsLCwsLCw0LCwsLCwsLCwsLCwsLCwsLCwsLCwsLCwsLCwsLP/AABEIAKMBNAMBIgACEQEDEQH/xAAcAAABBAMBAAAAAAAAAAAAAAAAAwQFBgEHCAL/xABIEAACAQIDBAUJBgQEBQQDAQABAgMAEQQSIQUxQVEGEyJSYQcUMjNxcoGhsRUjQpGS0WKCssFzouHxJENTY9I0k8LwF3SDCP/EABkBAAMBAQEAAAAAAAAAAAAAAAABAgMEBf/EACgRAAICAgIBBAIBBQAAAAAAAAABAhEDMRIhBCIyQVETkWEUI0Jxgf/aAAwDAQACEQMRAD8A3NhMKnVp2F9FfwjlSvmqdxf0ijB+rT3V+lLUAI+ap3F/SKPNU7i/pFLUUAI+ap3F/SKPNU7i/pFLUUAI+ap3F/SKPNU7i/pFLUUAI+ap3F/SKPNU7i/pFLUUAI+ap3F/SKPNU7i/pFLUUAI+ap3F/SKPNU7i/pFLUUAI+ap3F/SKPNU7i/pFLUUAI+ap3F/SKDhk7i/pFLUUAI+bJ3F/IUebJ3F/IUtRQAj5qncX9Io81TuL+kUtRQAj5qncX9Io81TuL+kUtRQAj5qncX9Io81TuL+kUtRQAj5qncX9Io81TuL+kUtRQAj5qncX9Io81TuL+kUtRQAj5qncX9Io81TuL+kUtRQAj5qncX9Io81TuL+kUtRQAj5qncX9Io81TuL+kUtRQAj5qncX9Io81TuL+kUtRQBX9t4ZM47C+iOA5mildt+sHuj6msUAS2D9Wnur9KWpHB+rT3V+lLUAYrNYrNAGL1msAUE0AFZpucWgNi6g8iwv+VLg0rTAzRRRTAKKhuknSaDBIrTsbsbKqi7NbfYchxJ01HMVVW8rmE/6OI/Sn/nSspRbNh0VG9Htspi8Ok8YIVs2jbwVYqQfEEGlNsbWhwsTTTuEjXeTz4ADeSeAGtOya+B9RVAPldwPcxP/ALX+tWbov0lhx0bSQZwFbKwdcrA2B3ciDvFK0U4tEzRTbaOPjgjaWZwiKLszGwAqlT+VnAA2HXt4iFrfO1FiUW9F+oqA6L9LsNjs3UM10tdXUq1juIB3jhepDa21osNGZJ3CINLniTuAG8nwFFhTuh/WLVTYfKds9j6yQe2GX/xqf2L0gw+LVmw8gcIQG0IsSLgEEA7qLQ3FraJSiobpB0mw2CVWxMmTMbKLFmNt9lUE2HE1C/8A5O2fwmc+yGX/AMKHJIFFvSLnXnNTbZm0Y8REk0LZo3F1O7w3HUG+ljUbt7pPhsIUGIkyF75QFZjpxIUGw8TRa2TTbpE7RVYh6f7PZlUYgAsQqgq4uSbAC68TpTXbvlIwOHZkztNIpIKQrm7Q3gtooN/GlyRXCX0XGiqX0H6djaEsydT1ORUZAzgsysSCSANLEAcd9XOmnZLVOgBrNYAopgANZrFZoAKKKKACiiigCE236we6PqaxWdt+sHuj6msUAS2D9Wnur9KWpHB+rT3V+lLUAFN/PY+s6nOvWBM+S4zZL2zW32vpenFa7a46TDNezbO7PLR9f70DSNh1W+n23mweFLx2613EcebcGa5zEcQqgtbjarLWt/LjiRHhMO1iSMUMuoAuY5F1J8DUzvi6BLs1xtY4bq88oM07kl3kPEm+n+mgvYCrt5GOkzu8mDkZnUJ1kJY3YKpCshO8gZlIvu14WrWMKTzLmVSQCQVRQTcHLqWvx5W31aPJl0faXHsDLJC8ADnKTmYEgMuhAA53BGu6uTApKXb7NpYpKPJ6N/Cq/wBMelUWAizP2pG0jjB1Y/2UcTXrph0niwEGd+050jjB7Tt4eA3k8BWgdr7TlxMpmnbPI35Ab8qjgo+ddhnGPyzO19qy4mVpsQ+Z2/So4Kg/Co+e80xx2P8ANgLWM7aqD/ygdzsP+ob9kcN51tXnG4lYUubGVh2E7oP43H9I4792+ryOWYkklibkneSd5NDKs6L8n+34sJsKGfEPYXmO+7Mxlc5VvqzGtZ9KelE2PlEkvZjW/VRDcnie85HHhwqESZ2jiSQnJCpEacFzEsxt3iSda9NIqgvISFHLex5DxpUNJIJJljXO+78K8WPL2czWzfIjtUR4LG4mdgFE1zwAyxjd4WIAHhWo9kZcXi41xD5Itb2O5FBbKviTpzNyd9SWHxBEAgVj1IcuRwZ+BPMAWA9l+VFCffRP9Nelkm0Jbm6wIfu4+dj6bjnyHD6VuSYKLsbAf/bDx0pS41LGyjeeQqDxc5nksgIQXsDwHFm8f9qdFNmxvJN0jTDnG4qc2UJEkajexJc5VHE7rnxqO6U9Jp8bN1s2gW/Vxg9mMH6ueLf2qtwqFUADQbvad7HxPyGg8VJJAAWc2A3nj4BebH5anhSoEq7HBxOVDI5sgNha12bflXlzJ4DxIBt3ku6YxYTD42ac3ZpIhHGu9yFbsrfgOJ4DfWsZZWne57KKLADco4KvNidb8TcmpOFN2m4WAG4DjbxO8njSYtkvtvbMuLmaedrudFA9FEvoqeHM8TTKTGCNc7a3uEXvHj/KOPjpzsjLKqAs3ojgN7HflHLxPD8rweKxTSvmO82AA3KBuVRwApUNujfmwuma4HYuGeTt4iVXaKO+rZnYhj3UF9T8BWsMZtWSaVpp3LyMbk/QAfhUDQCouORrLnbMVRUW/BV3KPD+5NOsMwWzEBnPq0I0v33/AIF5fiNhuvSasEqJzDY4wL2f/UOmh/6ETD0h/wB5xu7q68QKjjKiKXItGulhoWbuD+54CkkS+Ys1gO1LI2pF+J5sx0CjeagdqY7rH7IyouiLyHM/xHeT/YCnQ7Lh5KttldsRM9rTB4SBuAYXUDwzIorpSuXdtzQRw7MngC9YiqXC7yYirEtbc2fML8b101hsSHiWRNQyBl8QRcVa6MZbFXkABJNgN5NVjGdO8MLrATiXGlotUB5NKbIvsvfwNav2ztWfFw3xEkssnWWfDqAiRG9yCoF2IFxmc2O+1JzbZePs5E7Nlsuih2sVjTgcq6k6fCuPL5LXUF2dWLxHJWy54vb2OlbMJlgCkFUiQODbhIzgF13aLk9tS2zenYVsmNQRcBOhJhPv37UJ94W19I1rqHpDKrWMaknIFGY6s4JsbjSwBufZSm0OkDlWComYFgO0bjKcrX3W1IbiCt65IeR5Cl6qaOn+iUl0b0ilDC6kEcwbivdaE2NtTEYaZWw6NHc2MYT7sgCzCVBoGD37QymwG8aVtzoj0i88STNGY5IpOrlW4Zc1g10YekpBB3DfXpY8yn0cWbx5Yt6J+iiitjnITbfrB7o+prFZ236we6PqaxQBLYT1ae6v0pakcH6tPdX6UtQAVqx8UT0pAJ0WHq1HIdUZT+Zb5VtOtE4baufpRnGi+cmL22hMV/iV+lTIuCu/9G9qa7S2dFPGY540kQ71cAj267j406qq+UXpauzsNnAzzSHJEl7Xa2rE8FUan4DjVEGmTiIsDj8Xh85MQdgrr2stwAA2u8EAEniuutXnyJRQk4iRJA0llUoBYqt2OYiw9I/JRfU1plIBmBZixYdrjqtyb8CSdb+I8Km9nY6TBzQ4jDZkZR2gxNmO4h+GQ93eN97iuZOMZ2dDyOceLJHppt9Wx+J85jld1maNMjqoWNDlAAKHUkFieN/Coh9pwGJmSKVXXVc7KVuSBcgAXGtIjGRz4ydpIy/WyOwsxXL6Tnd+WtR80wMcpVcostluTbtLxOprVTd0TSI2aUsSzEszG5J3k1KbKkw8UWeZJJJHJyBCAAqmxJJB1v4fSoUNenspskPuE/mxq9Ek3HtXCtoI8Qjbr5kIud19Ad9RvSBmeRlQM0cKruBstwMxbfa7ki58KbwjUe0fWp3AbViiwe0Y2sZppFVBxy3Nz7Bc/G3Ond7G9dERsLqVDvOzACwUImZiTqbXYAaDn9alE2nhCQC84H+Cv5263WoCD1Lf4i/RqONK2CH3STFKX6qIkxpxIylmIuSwubWvYC/1pTZkkEcIMplDs59BVYFRprdhax+vhTjo1glm2kiOoZbsSp3HKmbXmNL28KjtqgCQqosoeXKOQ6xgB+VP+Q+SawjYSUqqzSBidc0QFgN5vmI0FzVa2ji+sbQZUHorfcOZ5seJpTDaF/CN/p/rTB6QMsEGIwyKisk1woLFCtiWF72Yb/2qSwZwczBBNNESDrLELaC+9G9u8cqruIPbI/hT+kUrs5u0x4hH/pNIYhtGYyEyKjCMHKuhIXiAW3ZjvPtp9gI8MkatJK4kYEkCPMAL2GuYbxrTltrRjZXmwI604jMwtrl9INfdbQLzqJB0X3RTYlsnY2wpuROxy2OUxFS264vcgaV4jx+GBJbziZjyyRLYCwFznaw5C1R2HUM3a3BWJ+Av/akDcaHeND8NKkol9sTiZsPBAnVxvkIBYsWkkORmdjqcpuoHAA8zTXHbAljxD4cWZ0K3O4WYgA67hdhSBlIiikXRopSB4bpF/wA2apE7afF40TydWrEKrKLgEBbab7m/at+1EnUWxxjykkQDXB1Fjx9orqPyT4/rtlYU8UTqj/8AyJj+iitE7S6Mq8hZJMlzchlvv4i1t9r/ABq69BNs4vAYcwRJBMpkZ7s7Ke1a40DDh86xXkY92aZPEy/RtTa/RXDYg5njAcCwkQlHF9fSWxI8DpWpOmmycRhsX1KEGGRbxNKqMJGGrrdbWIBG8a6mrBi/KDjnKwjDxwySNYSq3WBVALN2CF1sLDhVe2zhsdJMyYnFGRoXRlByrkYpe4VUIJyvY38fhGbJiabf7JxKeOVP9EDjMVPHdZMPCQxAAzHtAabrGwA/L40lD0jZCCYYYW0W5Qscm4m4IuBppvtalNvSypOpds6kDRgBfW5ANrBtAfGoHFo00vZUgm+VL3yqptqdxP7isIQjJW0q/wCnVkyxS9Ld/RdNnbbw7uEmnnYHVvN4Am4XK5mdmsd1wqnxFbb6FY7BNF1WCsuXtNGwKyAt+KQN2ixt6Rve281qDo9sqOKJ2YgTaZb8R6LKOZ4/y1IQSOe3DIUlW4WRTqvMHgRcaqdNPCs4+VHFKorowljeRWzelFVLoD0t89RklyriI/SVToyXsJE/hJBFrmxFqttesmmrONpp0yE236we6PqaxWdt+sHuj6msUxEtg/Vp7q/SlqRwfq091fpS1AHiY2UnkDXK3Rzat9pYaUcMTBrxIMgBLeOVvlXVMouCPA1yxPsiNRE0fWdaVkkfcAoWTshOZCqSd+8eyom0tmuNNukdU1zv5Y9sjEbSCKQyYYdWANxk9J/yYqp9w1dNheVeNMOVxKyyToSqsqC0p3qCRor6gE2AuCRyrVOzITPjVLEM0kzu3LM9308LtUTyLjaJcXF9nnaiqkkS3uckbObjQltV8LAL+Zp1taYMTZFS+QAX0DLvt4ePNvyadKredYmyhcspQWO4ISAbeNhrzobDkpmL6MmbLcbxroN9sxvXPJLqwQ02VHICzRyvGpdg7Lm0WNc5ZrEXNjoOJvRtNCI5CXL50jdWbRiGZbXGtjpzrOG2bKwmKF7XlDKoYg9XkYA20uc+g/hr1ttXHXiRs7XjBYi19FI04WFh8K3j7i1oU8nM8EeMzYllVBDJYsbDMRYa87XA9tQ2I9GH/CH1NMQaf4o6RDlEP6mrayUj3h/TT3hTLGntv7x+tSEEZDxkggMdCQbH2c6YYz0294/U0kNk5t/Zi4eONUN80eHkbX8boWNvDiNONRPL2inuCcSognkITrVQtyRI7KovoBuF+F6ebdw4TqgkIRDrnDZyxzEWMgOU9kA2AFs1S5eqgS6IbGSskzMjMrA6FSQRpbQjUaXFSOy8AJchkfJGkTySMBc5QwFlHFiWAFRmOUtMwAJJewA3k3sAOZqb2GZQ0YiljiYxMD1uUAjMOz2lIzXA0twpz6TBDXHYVEYmJ88bwMysRY78pDDvBlIqDerR0jefrnXEOjOkBXsBQACb27IGupO7jVXelB3FMcicw2y5Z5W6tdAFuzEKi9kekx0H1rEuEEUssYdXKxyAst7ZgpuBffY6X4062OcV1j+bo0iAoXTLmS6gEZgdAdNCLGkMfGRNKWjaJmjdmRjexYEnKbeib6fWlb50C0Q0EWd1S9szKvsubVI4/D9XIY9+S63P8JIqLDFSCN4II9o1qSxczO+djdmUMTzLak/ma0YkZw+5/wDCk+leNWZcoJLgGwFyTuawH8QNKYZdJPCF/wBqX6N7TmiKmAKXLdXlZb36zUDmNQdQRUu0uij2+BeNJopFysUWQA2uCh3EDccrMbHXSoMb6uG3sF1OKQ9XkUnIdSM7EWdlVmLKnaIF9CBVSeLKxU71JB9o0qccuUUwYscbITcyPfnmb962J5NNinEYuXCYszROIBIliMwsVvcOGBuGB/OtbobG438PbWytm9LYpNt4HERAopWOGS/ekzKR7AzjXwpuMWu0NZJrTZfsT0CngIlglSbJf7to8rsDa+WTPlDgDTQA3N7XuKttnY+NklaSHC4j7xkMgIykGwS5LHtCwBJBNsutq3lRWcvGxt3RDzTezm7GiWLNFicoKlQVcZm3AhbqbA2tY3PC1edkxBHOhBbQBiCRbUrcb9CG4nU77VefLHs7qMuKRo7TMIpI3B7XZ9JSDwVdRyBqgyYxAInEqsdCRxOWw13gN4+zhXHmwuNxWmbxkmkz3IoAOdlXt5TITdxe4DC+6+mg3Br8KV2XgcQzOuFXVkWVobHVWID6i7AjNmsBe17a2r3NtCFCzmMSyhQFDj1djc2OvaBNyON/CluhWMZtrYZ2YBnkyZhfL1fVscu+2ZiotfU3pYU2+10E5UTvRrG9RtJHRWMMaDDPnUqwaR16yTKQCAJAosw3Kx047kgxCsXANyjZW8DlD2/JgfjWoulitHiNorbtFetTnlaMN/Wrj4VsfoxiRI2LYbjidP8A2Ya7cLfKUfpkZoJRjJfKM7b9YPdH1NYrO2/WD3R9TWK6DmJbB+rT3V+lLUjg/Vp7q/SlqAMGudekYEUEMgFmTGTwONLNH6wA3F9NVuDuPsrouuben/r8Thy1hHicRKBzLdWFHhcSfKs5/Bpivl0VdWkLgMSCwvpxUrmuPAqDb/SnGCwr2LAMA0qxoRckt+OzcDZQBx+d7t0v2ZE+ytnYhTknaOCJSNLgISS55KAT8fGoCEnqQFluMO2aK47JJ0csuhNzqW3gAeNZZEoh3Ih8aCVKJnYMc1iLm9xZtRm3Ei17aA07wznqUa4tl1Hs/wBqaYjHsszMCVNjYoWFhlIIubEj9zvtUlgMF/w8K8ZDEnsznL+XarDJpL+Qe7RCQSKDJI7SANKwCxMF1HaYm+lhcADx3142ipCyXYtdlOY3uQQGUm/GxFPdnwTmaURS9VEcQyFs2Vc5bQADVmtbQDdypntFwUkIdnHWCztva3E8v9q6o+8pPohL1O4DGxxPGZY846kBTocpu3aynst7DSWzNlL1RxGILLAGyqF9KZ7XyR8gPxPuG7fuW2Q8mderSJz1IJ61QVVQbk3Y2X21eRel2TFjrauIEk8TrL1gyoN2UgqoDXTct2udLjWmeG2G00GLxAcAQFezb0sx114WFOcazHER51iXdYwhQrA31GXQ63HwtTTZeOxBSXB4dc3nLLcAdrsa6Hgtt5PAUsXUUVM87JijaNVmcohxBzMBe3YFj7L8afbd2ekDIidaQWDBmKFGG66ZePt18K8z4XCx5E6x5IlntLIo9Jgna6u3/LvYA7955V621i1kaPJKGVWssaxlFjUkbrk3vz8Kid80EdDXZOISLaEbymyLMSx5C5F+eh1+FPUx8SYsTMrSJnmaMLbeznIxDbwN9udqhMTh2kxBRAWZpCFA4ksamtkbSXDMAwJOXKJI8pZcrnNkzaENa17g2rSftaEtjTakdpH7Eq5os333ptmPpHQaE/3qBep7aMuaSdxJ1gYE5tb2ZtAQ2oI5cKj9nbOMzMMwREUs8jblX+5J0A40Q0gkTOytnhxLKwmZQyoEgHaZit7toQFA8N5pvjMEYncdqxgLDOLNZlvZhwYHQ+ynGzYFHWzSyzRxiQJlh9Jmy5uYAAA486S2lhyjN22kVoM6MxNyjC4ve5B3i1Qn6ylorz1IP+H/AA0/ppvg8G8rhEFybm50AA1LMeCjian9jbKWY9onKqxZmXcqZGZna43WSw3asL8q0k6VslDDA+jP/wDrt82QVH7OlKlspIbLmUg2IZO1oRxtep/HYVE60xhwkmDzqJLZgGkAsbe7f2EVXME1pFIBPaGgFyQdCPypJ2hvoumK2WgwrrCUlkOR5Ji6EstizCMZsyBbLcnU3NV/ExK2JTMbLK0TE8g9sx+tP9lYHCZJGl64mNSX9FUDXsqqb5mZju3cajsauaCJ+Ks8bf1j5MR8Kzx9Whvsk+nex48LiikVwhjVwCb5b3BFzra63150liE81gUZR51LkluRrFEO0gHJ3NmPJQo40bFhzZ8ViLvFhwosxJ6yQ+qhBP4fxNyUHnUVi8W8rtJI2Z3YlmPEn6ezhWrJR19sfHCeCKZTcSRo4/mAP96eVQvIntPrtlxqT2oXaI+wHMv+VgPhV8NNaM3so/lcIOEjRQOuadTCTuUqGLs38PV5lPvCtNYLo80q5i8ZAZha2ZTzsVa1s3jwO6tleVbaEaYqFcQD1Rw7hCVJUszguDbiAi7+dVTC7XgCL21udSBqbnU6Aaa15/mZckXUEdGKCa7PS4GNxZ1uVbUgkE25lSL3B14U32VFmzRRZISkgbNcls6MHVlB9FbgW1vYmvA6QwgOC2oZgBY89PlrUTicY2Zp8OB6JUlgbE24C2ptbw0G+uOEcltPr6vVmzcUjZPTTFLJNhJbZTicFIG59koQvjbrWqb8j8xfBysQQTiXBB5qiL/aoDpRs8PsnC4rDyD/AIaE3L72SZAkguNQ1yGFuK1L+Q3EF9nEsST17gk8eyh+Nr2v4V60Ivny+0jGUk8KX0yz7b9YPdH1NYrO2/WD3R9TWK3OYlsH6tPdX6UtSOD9Wnur9KWoAK538qOzHTaWKJdLS9QwLsq2EgK24aBoiL8gL10RWlfK/tjr5jh0QCKE2mlsMzNbOIlbeBuJA5i9RkaUeyoOnZrzbO1WkghhJ+6hRVj8WAsz+A32pPZiS9Q5AzJ3SSCR4MNxFIYPDmea1rKBc8gBuFXF3WCMk2AA0rz/ACM3Go1bZSbsriJHIpZy2VQuZjbPGAe1mHH0tCBYmw0qS2LFPA8Usiuqx9U9pPS6liO0q6BuzxPHhfSrX5PvJ75064zFrliveOIjWT+J+SHlx37t9q8qfR6WURz4dc7C0LrwKObqx0v2XtfkGJ4V1fiajfz9FY5QlP1aNDS7WeLFYhozZGmkYoRdSM5IzKdL+O8cDXnaa5UlGULaUdkEkDwDHU+2lcBnRnAjgZTK6B51U2ZRcjMxHC3xI4mkdqliJS9sxl7WX0bm/o+HLwrRe8Pgbbc2s2IcEgIiLliiX0Y0HAcyd5O8mneCxCqMrI7o8MeYKbEWOYa2Ol/pSnSTYaYfD4J1Yl8RCZHudBfKVsOG8j4V76PiYzIsMhjvEuYi3ogXNgdCeQ508ntZMTycQhkgVEZVRj6RuTmIJvoLDSm0G1RFhnjiBEszESycRELZY0PAMbluegqT2nLI+LTrVKmwChiCct7XJGlybk15wex4TsibFNrMJ1Rddwumm/iGJ/LlRi9o5DLYRXq9SgPWSZTJbKH6oZS19N/PjanW2R6sK8BXsXWEg9vL22ItzuByFgLVG7ORiiBVDscQbK24nINDqKldqYWRVRpYFhYygKFXLmXKSdL6gG2vjUS96HHRHvtARdfkB652ZA/cjuc2X+Jt1+ApPBwI/ViSURARkglWa5zHSy6/7Uz2kfvX95v6jUrsLrgUMKK33dmLorKAWJ1LjKuo36ca0k6QhXa4j16pw6rh4lzAEDMoVTowB3j51F7QxahBDFfILM5O+R+8bfhG5R7TvNTO3s2aUO0bOsaBuqUKqsGsVsNCQd5pPHYmAbKhjUoZziHZx+IAZhc8bEFQPZSx9xCQrsbC4hnlMccckRYCTrSOrBUZrm5BBA4jgab7TVxJKZMl2hzL1XoZNFXq/wCEbvgakNizuc8QwrzrnkN0ZwAZI1jYEqpW+Ucd16abZds8gaIxZMOqKhJJCgra7Edom5N/GoTf5GUtEdicUsUPUwtmMgUzOBv4iNeORePePgKfYDDII2llMmVY4kyxkAkul+0TcBLDkbmq41WrYuHxBbPA4jURQq7syhPRFg2bRjxtY1eR+klIRxWGydYQzFXwQdc/pBS6ix52y200tak44zgYg7C2LlW8YI1hiNx1hvukfcvIXO8inm2ARJig8pmZYCrMVK2YMoKgH8ItpuFRW0Nky+ax4yR8wlcoASSwtcC5PDsEW4ADnTx9xCRK7FOKeNhhWXUoziyhu0CpbM25QUPG4uKZ4mJguIjd1keyyllfMMykhgW4tZje3Kmuyc8kbRJvcMtrXzW++VR/EWQge2pdtjmAK7hgGl6u7C2aORAQQp1uDmvy0qNSKIzaW0xJHDDGpSGJdFJuWkb1kjfxE6DkABUbWGXKSDwJFO8HgJJElkRSViUFzyB3HXfu4VpROja//wDnjadpMVhifSVZVHiOy3yKflW7q5i8ke0ep2rhzewkzRH+dTb/ADBa6V2njFhhklc2WNGdjyCgk/ShESXZpXp5tPznHSkn7qAdUnIfikb49kX8Ko7xvNMqwKe0VVBrqWNl/Mn4Cp/FwEI2Y3Zrs/tY3IHhrarB5HNk9bi3ldezAoI006x7qLexQ35jlXnYX+TI2U3RH+UboOMFHhWjW69UI5WHGVRcsffFz/J41X9murRdXrm8eJ8K6S2ps6PERPDMuZHFiPoQeBB1BG4iucMds+TA4poJhfK9vEgnsuLAXDLrp4jeDW/lY242iUyw4XalthY6AnWMxhfdke4+YI+Aq8+Q7DFNlrf8U0rfPL/8a1J0kDRxsoNlmKqRzysHH5EH86330BwvV7OwqWsepUn3mGY/M1XjT5xTNJ9QFdt+sHuj6msVnbfrB7o+prFdRiS2D9Wnur9KWpHB+rT3V+lLUAQnTLbowWElnsCwFkU/ic6KPZxPgDXOO0McXUq2sjSSyzPfRmYZ3IXcu6wtvAFX/wAr+3GkxHVIfu8ONRwMpALHxyhkX+aTlWrsHhnnmjiUdqR1UeGY6/ACsJvk6+itIsOz1WDDrIw7TKL77knXd8flV+6C9BzigmKxoBj9KKHQhgbMrMVJ0/h/Px1ttqfNKEDEIDlQa+igsD7T9STXSHRbZow2Dw8I/wCXEin3rDMfi1zWPj4lyc32xS1RJqthoKHGhr1XiXcfYa7RHLGzITK0qGATRpiJCn34jIZjYgXN2VgF4bxvqL2u7ES51Ct1oBUblsCMo36C1vhS2ycVCkkpZJTKzsIzHlugJNyoP4+F+A8ab7QhyRyKQwIlAs3pDR/S8bb6wivWzd6ENlbPmxbiKM5iqEjMxsqLwG+wud3M17ieIFetQuOpSwDZSDvvuN9P7UdHNtNhJGkRQxaJk1JFs1iDpvsQNKbYoar/AIaf0itWk1RKJDCshnTqkKLyLZje/Ow/KoQObWubcuFS+yvWr7KhyaSVDbLS+wVRUR3YgR9c+UAtcxhsiC9id2ppPaGBRGspdjE0YZmOjdYCeyPw2tzN9aYLtOXIknWNnWQqGvqAsaqB7Mule5tpzSlBJIzDMDYnjz+ZqZKTkn8AtEdtH1j+831NTewPOD2IIuuVo162MrmUgM1idxFjexBFQeP9Y/vN9TUz0eeNZYmkmMQVAfRJzam403fGnk9rBbPe3lIectE0TMEZkY37TNckHkd/51XpUOW9jY3sbaEjfY+FTGOQKJAJOt0j7Qv3t3a10pbbO2InwGFw6KQ8RcyG2lyTax43venj9qCQ96NidpplT1O+cG+XJv3DUtobW1+FR2PVQ0/VhwmUZQ/pWLLvp7sLCTPJIUnOHiMmUvmIDPwUKCC7WN7cOdR+OmDGUq8jghQHk9I6rcnU6XGg5WrNL+4xp9Hjo3sgYqVkLFQsTuSN/ZsBv8TXvC7RkisEYZWjizKQGVrLpmVhY251HYPHSQljE5QsjISOKtvFSOGmiVh1sRkHVx2AkKW7I4gG9aSrjVEx2OsZIXM8hjyGSDPvJDZnBzi9yATwvwplFj5sRHhsFcCNZDk04yNqWPG1zbwvTzH41ZA5RDGqYYIFLZtFcHeQO9UHgcW0UiSRmzowIO/UcxxFEPaOQ+fDtBNLEG7SG4ZdDdDmBFtxtfdxp3tA4exInlxEvftlQG+t85Lt8qxsyRJfOXmYGd2jKXGrFnJly6WHZHztT7Z2JyxlsT1LIhyJGY0MjlbCwa11UaXckn2mpn12OJBbSH3hYbnAb8xr871K9GdvDDJiUZcyzRED3srKAf4SGIJ8BvqLxTZkRuRZfge0P70zBqxMd7KxphlikG+N0cfyEN/auifK3tbJgBEp/wDU2Um+6IWLlfEghR4uK5rtV76X9I2xIgWxVYoIYwCfxKt3b4kgfyVE3WiWL4+cOgZczDewUi+ugG++t+H+tbz6D7CGDwqx5QrMS7gcGbh8BYfAnjWk/JbsnznGxodUQiV9+6IqV/mMhXfwz10ZWXjYuCJk+wrU3lwwaK2GnA+8YmI+6t3VhbirE/qrbNad8vOIPW4RLH0JWB4E5kFvaB9a3ye1hHZSukN5RhIhq8hAFremwWMf5nrfPQ3D4qPDmPGFS6SMFK7jHoV+ttQDp8ToBG/4jCxp2ZEswOls5LAWB3kWU107WHixSgi8kuqITbfrB7o+prFZ236we6PqaxXUZEthPVp7q/SlaSwnq091fpWuumHlNCK8WBjd5wWUu6FUTKbFhmtnIO4DT6FOSWyoxctGpul0zDF47tGRVmlswHekJt8GJHjl0qZk2Q2yzh8RixkvC4jtZh1jk3zkaBgpDD2AcDVdfAuioT2iXQkby5vc+0bwPEmrZ5XelAxWMjgw73XD31U6dYdDawNyBce01gnGSZrLG7RE7C2e2Nx0EaxtlZ1ckjTq0IZm9lhlvzYV0sK1l5DsCBBPPoS8ixi1r2jXNc8iS5FuSitnVpiilFUYyXqYV5k3H2GvVYNaCOUdk7VjieWNrxsZZD1qAE2JIyP+LIDr2T8DUXjUtCwuG++HaG42V9RfXXfrVjwk0KmYCTDJIJcRbroyxzFxkIbI3ZCZhbmd1QW18uSTJ6BxHZ5Ws9rchyHKsI+9m/wQlPcbvT/Dj/przs3AvPKkUSlndgqqOJNe8ehDhTvVVU+0C1akIc7HF5R7pqGFTOyTaW/8JqMggLFVUEsSFAG8k6ADxJ0oG9Co9SP8Rv6VpWD0k9oqU6U7GbCZIZBaQWLjkxBJH+vGozD+mnvCgENcaPvH95vrU7gJokhKzKWDLAQFYK1/vNQSDpz9tQk6lpWABJLkAcSSad7VhaN0RxZkRVYciNCPzpSVqgWxbHPGVk6pWVfu9GYMb311AqMlwjiNZSpCOWCtwJXf/wDfbyp7/wAqQ+KfWn77RbEYXC4GOM50lY3GuYuTawGosGJN+VOKpUEhHZ+NliZ3SxQSDMG1UtqV072hNxqOYpPHRZetAj6sWjITNmsDlIsx3g3uPA17wG0EXPHLH1sbPnADFSrDS6sAd40I9nKs7QxPWrNJlC5sgCruAWyqB7FUflUf5aKWiCqRxA7S/wCGn9IpXo1sV8ZiYsPECWkYAnuqPSY+AFzWdqQhZmUblAXXkotVslHlPQl9z/5JTDzR+rEmU9WWy5uGYC9vbapJktFIf4QP8y0+wM7YjCwYCBGaZsST4EN6Ou8akkngFoVBIsPkX6KNisV17eqw7KT/ABOx9Eexbk+0c6qfSXAnD4qWI37EjLr/AAkpf45b/Guo+h3R2PAYSPDx65Rdm7ztqzH2n5AVozy47M6raDuN0qo/5jIR+cZP81NomLsosIuki+GYfy6/0k00G+nWAezrf2H2HQ/Km7w2Yg8CR+WlIslOjWxHxmKiw6AkudbcFXVieWgtfmRUpitn+mLqoR5ASdBcM3on8QuDa3D2VdOgezE2ds2TaUo+/nRo8OCdytoDa/EjPfugVXegOwGxWOhS2kbRzNuKhInUnMfxZvRHE5tdxrKatpCUbTkzafkb6NNh8O88oKyT2yqRYrEl8twdQWJLa62K33VsWiitkq6MgrU/l3whtg5/wxu6Nz+8C2tw3rW2K1z5co2OBiF7R+cp1nILZiCeQzAa+NKauLKjsoXRzZ/XYvDqumaeJ7tpYRFXIF9blVIsOfLWug65WixZjljeCRmeOS6E2O4ntIW9IErY2OoJFdEdBukD43DdbJF1TByhW9wbAG4PI33GsPH9K4muWDXYttv1g90fU1is7b9YPdH1NYrpMCWwnq091fpVN210LwkSTYpopcQyK8vVF2IZhdsuQaMCeBBHhVywfq091fpS1JpMabRzDtfakMj5Yhh4ddFhVyQTqQmdyI9e6o3V5wmwmVRIYMQ0JYAyJGzC/IcXPsuK6c6hb3yi/OwvXu1Q8Se2afmfwjXnkb2Y8UOIYpKiSTL1ayoUchUALFTuudPhWxKLUVaVdGbbbthWDWaKYjjzaQviZv8AHl/rNK42O2GB/wC+B/kNdE7S8luzJpGkaAqzElskjqCTqTlDWHwFetk+TDZ0Dq6xM7K2ZetdnCneCFJy3HO16VdlcyD8jvQPzSIYrEJ/xEg7KnfFGdbeDneeWg51o3HxFpn8GI/Sbf2rsCqXtfyXbPxErzMkiO5zMY5GUEnecu4X8BQxRdbOd8Bh2u7WIyxMb+O6tjeQvocZH8/mXsRkiAEek+5n9i7h4k8quh8j+B17eJy2tlMun0v86veBwaQxpFEoVEUKqjcANBQlQ5O+kc9+XIX2iwG/LH/TVHwsV5IxzYD51030m6AYLHS9bPG3WWALI7KSFvYGxtx325VX18jGADhs+IsCDl6wW04Xy5viDehofMpPkY6G+cYhsZMp6qGQ9Xf8UoO+x3hd/ttyNUjpkc2NlKm/bf8AMOwI+VdV7M2dHBGsUKKiLuVRYf7+NUvpH5KcJippJ80scshucjDLm4nKRx3n486KJUvs57WO2Hlb/uRj+on6VuHyP9COpwz46dbSyRMIlI1SMj0vBm+Q9pqf2N5JMJCwMry4gAhskpGQsNxKqBe2uhuKv5hGXLbs2tbw3W/KhKgk7OOUhJ1A30+aG2Fdv+4g/PMf7Vu2TyKYTNdJ8TGvBQykD2FlJ3U62L5IMHC+eV5cQAQQkpXJmG4sFAzWvx0pcWX+RCHkX6G+awHFSr99OBl01SLeBrxb0j8K0btRbzye3+1de2rT+1fIqzSu8GMCqzEhZI72B3DMG1sNN3Cm1aJi0tmp3h/4Zyd2ZB+ZB/tW3PId0QEaHHSrZ3usIPBPxOL8WOnsHjS+yfI/YFMXietjZkYpHHkJKbruWJy2JBAA3762nFGFAUAAAAADcANwFKMaCcr0e61P5ftlZoIZxfsM0bcrPZwT7Clv562xUb0g2LFjIGgmBKMVJymxupDCx9oqhJ0zkhMMbai1Wnof0RfaWMUC4gsrzSDcLAZkB3ZydLbwDfhW78D5Mdmx6nD9aeczM/8AlJyj8qtWEwiRKEiRUUblQAAfAUkhuV9IpXlJ6IzYrDwrhMoMB0iJsrLly2B3Agbr6U18lnQrEYJ5psVkDuixqENyAGLsWIAGpI013VsailxV2HJ8ePwFFFFUSFYYXrNFAEH0i6J4XGxiOeMWW+Rl7LLfflI4HluPKlOi/R6LAwmGEuVLlruQTcgDgBpoKmKKKHbqiE236we6PqaxWdt+sHuj6msUCGuF2lJkXtfhHAcvZSv2lJ3vkP2oooAPtKTvfIftR9pSd75D9qKKAD7Sk73yH7UfaUne+Q/aiigA+0pO98h+1H2lJ3vkP2oooAPtKTvfIftR9pSd75D9qKKAD7Sk73yH7UfaUne+Q/aiigA+0pO98h+1H2lJ3vkP2oooAPtKTvfIftR9pSd75D9qKKAD7Sk73yH7UfaUne+Q/aiigA+0pO98h+1H2lJ3vkP2oooAPtKTvfIftR9pSd75D9qKKAD7Sk73yH7UfaUne+Q/aiigA+0pO98h+1H2lJ3vkP2oooAPtKTvfIftR9pSd75D9qKKAD7Sk73yH7UfaUne+Q/aiigA+0pO98h+1H2lJ3vkP2oooAPtKTvfIftR9pSd75D9qKKAD7Sk73yH7UfaUne+Q/aiigA+0pO98h+1H2lJ3vkP2oooAh9sbQkzjtfhHAcz4UUUU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6" name="AutoShape 4" descr="data:image/jpeg;base64,/9j/4AAQSkZJRgABAQAAAQABAAD/2wCEAAkGBxQTEhUUEhQWFhUXFRgaGBgXGR0gHBwZGB0gGRwcGBscHyggGholHBwgITEhJikrLi4uGyA0ODMtNygtLiwBCgoKDg0OGxAQGywkICQsLC8sLCw0LCwsLCwsNCwsLCwsLCw0LCwsLCwsLCwsLCwsLCwsLCwsLCwsLCwsLCwsLP/AABEIAKMBNAMBIgACEQEDEQH/xAAcAAABBAMBAAAAAAAAAAAAAAAAAwQFBgEHCAL/xABIEAACAQIDBAUJBgQEBQQDAQABAgMAEQQSIQUxQVEGEyJSYQcUMjNxcoGhsRUjQpGS0WKCssFzouHxJENTY9I0k8LwF3SDCP/EABkBAAMBAQEAAAAAAAAAAAAAAAABAgMEBf/EACgRAAICAgIBBAIBBQAAAAAAAAABAhEDMRIhBCIyQVETkWEUI0Jxgf/aAAwDAQACEQMRAD8A3NhMKnVp2F9FfwjlSvmqdxf0ijB+rT3V+lLUAI+ap3F/SKPNU7i/pFLUUAI+ap3F/SKPNU7i/pFLUUAI+ap3F/SKPNU7i/pFLUUAI+ap3F/SKPNU7i/pFLUUAI+ap3F/SKPNU7i/pFLUUAI+ap3F/SKPNU7i/pFLUUAI+ap3F/SKPNU7i/pFLUUAI+ap3F/SKDhk7i/pFLUUAI+bJ3F/IUebJ3F/IUtRQAj5qncX9Io81TuL+kUtRQAj5qncX9Io81TuL+kUtRQAj5qncX9Io81TuL+kUtRQAj5qncX9Io81TuL+kUtRQAj5qncX9Io81TuL+kUtRQAj5qncX9Io81TuL+kUtRQAj5qncX9Io81TuL+kUtRQAj5qncX9Io81TuL+kUtRQAj5qncX9Io81TuL+kUtRQBX9t4ZM47C+iOA5mildt+sHuj6msUAS2D9Wnur9KWpHB+rT3V+lLUAYrNYrNAGL1msAUE0AFZpucWgNi6g8iwv+VLg0rTAzRRRTAKKhuknSaDBIrTsbsbKqi7NbfYchxJ01HMVVW8rmE/6OI/Sn/nSspRbNh0VG9Htspi8Ok8YIVs2jbwVYqQfEEGlNsbWhwsTTTuEjXeTz4ADeSeAGtOya+B9RVAPldwPcxP/ALX+tWbov0lhx0bSQZwFbKwdcrA2B3ciDvFK0U4tEzRTbaOPjgjaWZwiKLszGwAqlT+VnAA2HXt4iFrfO1FiUW9F+oqA6L9LsNjs3UM10tdXUq1juIB3jhepDa21osNGZJ3CINLniTuAG8nwFFhTuh/WLVTYfKds9j6yQe2GX/xqf2L0gw+LVmw8gcIQG0IsSLgEEA7qLQ3FraJSiobpB0mw2CVWxMmTMbKLFmNt9lUE2HE1C/8A5O2fwmc+yGX/AMKHJIFFvSLnXnNTbZm0Y8REk0LZo3F1O7w3HUG+ljUbt7pPhsIUGIkyF75QFZjpxIUGw8TRa2TTbpE7RVYh6f7PZlUYgAsQqgq4uSbAC68TpTXbvlIwOHZkztNIpIKQrm7Q3gtooN/GlyRXCX0XGiqX0H6djaEsydT1ORUZAzgsysSCSANLEAcd9XOmnZLVOgBrNYAopgANZrFZoAKKKKACiiigCE236we6PqaxWdt+sHuj6msUAS2D9Wnur9KWpHB+rT3V+lLUAFN/PY+s6nOvWBM+S4zZL2zW32vpenFa7a46TDNezbO7PLR9f70DSNh1W+n23mweFLx2613EcebcGa5zEcQqgtbjarLWt/LjiRHhMO1iSMUMuoAuY5F1J8DUzvi6BLs1xtY4bq88oM07kl3kPEm+n+mgvYCrt5GOkzu8mDkZnUJ1kJY3YKpCshO8gZlIvu14WrWMKTzLmVSQCQVRQTcHLqWvx5W31aPJl0faXHsDLJC8ADnKTmYEgMuhAA53BGu6uTApKXb7NpYpKPJ6N/Cq/wBMelUWAizP2pG0jjB1Y/2UcTXrph0niwEGd+050jjB7Tt4eA3k8BWgdr7TlxMpmnbPI35Ab8qjgo+ddhnGPyzO19qy4mVpsQ+Z2/So4Kg/Co+e80xx2P8ANgLWM7aqD/ygdzsP+ob9kcN51tXnG4lYUubGVh2E7oP43H9I4792+ryOWYkklibkneSd5NDKs6L8n+34sJsKGfEPYXmO+7Mxlc5VvqzGtZ9KelE2PlEkvZjW/VRDcnie85HHhwqESZ2jiSQnJCpEacFzEsxt3iSda9NIqgvISFHLex5DxpUNJIJJljXO+78K8WPL2czWzfIjtUR4LG4mdgFE1zwAyxjd4WIAHhWo9kZcXi41xD5Itb2O5FBbKviTpzNyd9SWHxBEAgVj1IcuRwZ+BPMAWA9l+VFCffRP9Nelkm0Jbm6wIfu4+dj6bjnyHD6VuSYKLsbAf/bDx0pS41LGyjeeQqDxc5nksgIQXsDwHFm8f9qdFNmxvJN0jTDnG4qc2UJEkajexJc5VHE7rnxqO6U9Jp8bN1s2gW/Vxg9mMH6ueLf2qtwqFUADQbvad7HxPyGg8VJJAAWc2A3nj4BebH5anhSoEq7HBxOVDI5sgNha12bflXlzJ4DxIBt3ku6YxYTD42ac3ZpIhHGu9yFbsrfgOJ4DfWsZZWne57KKLADco4KvNidb8TcmpOFN2m4WAG4DjbxO8njSYtkvtvbMuLmaedrudFA9FEvoqeHM8TTKTGCNc7a3uEXvHj/KOPjpzsjLKqAs3ojgN7HflHLxPD8rweKxTSvmO82AA3KBuVRwApUNujfmwuma4HYuGeTt4iVXaKO+rZnYhj3UF9T8BWsMZtWSaVpp3LyMbk/QAfhUDQCouORrLnbMVRUW/BV3KPD+5NOsMwWzEBnPq0I0v33/AIF5fiNhuvSasEqJzDY4wL2f/UOmh/6ETD0h/wB5xu7q68QKjjKiKXItGulhoWbuD+54CkkS+Ys1gO1LI2pF+J5sx0CjeagdqY7rH7IyouiLyHM/xHeT/YCnQ7Lh5KttldsRM9rTB4SBuAYXUDwzIorpSuXdtzQRw7MngC9YiqXC7yYirEtbc2fML8b101hsSHiWRNQyBl8QRcVa6MZbFXkABJNgN5NVjGdO8MLrATiXGlotUB5NKbIvsvfwNav2ztWfFw3xEkssnWWfDqAiRG9yCoF2IFxmc2O+1JzbZePs5E7Nlsuih2sVjTgcq6k6fCuPL5LXUF2dWLxHJWy54vb2OlbMJlgCkFUiQODbhIzgF13aLk9tS2zenYVsmNQRcBOhJhPv37UJ94W19I1rqHpDKrWMaknIFGY6s4JsbjSwBufZSm0OkDlWComYFgO0bjKcrX3W1IbiCt65IeR5Cl6qaOn+iUl0b0ilDC6kEcwbivdaE2NtTEYaZWw6NHc2MYT7sgCzCVBoGD37QymwG8aVtzoj0i88STNGY5IpOrlW4Zc1g10YekpBB3DfXpY8yn0cWbx5Yt6J+iiitjnITbfrB7o+prFZ236we6PqaxQBLYT1ae6v0pakcH6tPdX6UtQAVqx8UT0pAJ0WHq1HIdUZT+Zb5VtOtE4baufpRnGi+cmL22hMV/iV+lTIuCu/9G9qa7S2dFPGY540kQ71cAj267j406qq+UXpauzsNnAzzSHJEl7Xa2rE8FUan4DjVEGmTiIsDj8Xh85MQdgrr2stwAA2u8EAEniuutXnyJRQk4iRJA0llUoBYqt2OYiw9I/JRfU1plIBmBZixYdrjqtyb8CSdb+I8Km9nY6TBzQ4jDZkZR2gxNmO4h+GQ93eN97iuZOMZ2dDyOceLJHppt9Wx+J85jld1maNMjqoWNDlAAKHUkFieN/Coh9pwGJmSKVXXVc7KVuSBcgAXGtIjGRz4ydpIy/WyOwsxXL6Tnd+WtR80wMcpVcostluTbtLxOprVTd0TSI2aUsSzEszG5J3k1KbKkw8UWeZJJJHJyBCAAqmxJJB1v4fSoUNenspskPuE/mxq9Ek3HtXCtoI8Qjbr5kIud19Ad9RvSBmeRlQM0cKruBstwMxbfa7ki58KbwjUe0fWp3AbViiwe0Y2sZppFVBxy3Nz7Bc/G3Ond7G9dERsLqVDvOzACwUImZiTqbXYAaDn9alE2nhCQC84H+Cv5263WoCD1Lf4i/RqONK2CH3STFKX6qIkxpxIylmIuSwubWvYC/1pTZkkEcIMplDs59BVYFRprdhax+vhTjo1glm2kiOoZbsSp3HKmbXmNL28KjtqgCQqosoeXKOQ6xgB+VP+Q+SawjYSUqqzSBidc0QFgN5vmI0FzVa2ji+sbQZUHorfcOZ5seJpTDaF/CN/p/rTB6QMsEGIwyKisk1woLFCtiWF72Yb/2qSwZwczBBNNESDrLELaC+9G9u8cqruIPbI/hT+kUrs5u0x4hH/pNIYhtGYyEyKjCMHKuhIXiAW3ZjvPtp9gI8MkatJK4kYEkCPMAL2GuYbxrTltrRjZXmwI604jMwtrl9INfdbQLzqJB0X3RTYlsnY2wpuROxy2OUxFS264vcgaV4jx+GBJbziZjyyRLYCwFznaw5C1R2HUM3a3BWJ+Av/akDcaHeND8NKkol9sTiZsPBAnVxvkIBYsWkkORmdjqcpuoHAA8zTXHbAljxD4cWZ0K3O4WYgA67hdhSBlIiikXRopSB4bpF/wA2apE7afF40TydWrEKrKLgEBbab7m/at+1EnUWxxjykkQDXB1Fjx9orqPyT4/rtlYU8UTqj/8AyJj+iitE7S6Mq8hZJMlzchlvv4i1t9r/ABq69BNs4vAYcwRJBMpkZ7s7Ke1a40DDh86xXkY92aZPEy/RtTa/RXDYg5njAcCwkQlHF9fSWxI8DpWpOmmycRhsX1KEGGRbxNKqMJGGrrdbWIBG8a6mrBi/KDjnKwjDxwySNYSq3WBVALN2CF1sLDhVe2zhsdJMyYnFGRoXRlByrkYpe4VUIJyvY38fhGbJiabf7JxKeOVP9EDjMVPHdZMPCQxAAzHtAabrGwA/L40lD0jZCCYYYW0W5Qscm4m4IuBppvtalNvSypOpds6kDRgBfW5ANrBtAfGoHFo00vZUgm+VL3yqptqdxP7isIQjJW0q/wCnVkyxS9Ld/RdNnbbw7uEmnnYHVvN4Am4XK5mdmsd1wqnxFbb6FY7BNF1WCsuXtNGwKyAt+KQN2ixt6Rve281qDo9sqOKJ2YgTaZb8R6LKOZ4/y1IQSOe3DIUlW4WRTqvMHgRcaqdNPCs4+VHFKorowljeRWzelFVLoD0t89RklyriI/SVToyXsJE/hJBFrmxFqttesmmrONpp0yE236we6PqaxWdt+sHuj6msUxEtg/Vp7q/SlqRwfq091fpS1AHiY2UnkDXK3Rzat9pYaUcMTBrxIMgBLeOVvlXVMouCPA1yxPsiNRE0fWdaVkkfcAoWTshOZCqSd+8eyom0tmuNNukdU1zv5Y9sjEbSCKQyYYdWANxk9J/yYqp9w1dNheVeNMOVxKyyToSqsqC0p3qCRor6gE2AuCRyrVOzITPjVLEM0kzu3LM9308LtUTyLjaJcXF9nnaiqkkS3uckbObjQltV8LAL+Zp1taYMTZFS+QAX0DLvt4ePNvyadKredYmyhcspQWO4ISAbeNhrzobDkpmL6MmbLcbxroN9sxvXPJLqwQ02VHICzRyvGpdg7Lm0WNc5ZrEXNjoOJvRtNCI5CXL50jdWbRiGZbXGtjpzrOG2bKwmKF7XlDKoYg9XkYA20uc+g/hr1ttXHXiRs7XjBYi19FI04WFh8K3j7i1oU8nM8EeMzYllVBDJYsbDMRYa87XA9tQ2I9GH/CH1NMQaf4o6RDlEP6mrayUj3h/TT3hTLGntv7x+tSEEZDxkggMdCQbH2c6YYz0294/U0kNk5t/Zi4eONUN80eHkbX8boWNvDiNONRPL2inuCcSognkITrVQtyRI7KovoBuF+F6ebdw4TqgkIRDrnDZyxzEWMgOU9kA2AFs1S5eqgS6IbGSskzMjMrA6FSQRpbQjUaXFSOy8AJchkfJGkTySMBc5QwFlHFiWAFRmOUtMwAJJewA3k3sAOZqb2GZQ0YiljiYxMD1uUAjMOz2lIzXA0twpz6TBDXHYVEYmJ88bwMysRY78pDDvBlIqDerR0jefrnXEOjOkBXsBQACb27IGupO7jVXelB3FMcicw2y5Z5W6tdAFuzEKi9kekx0H1rEuEEUssYdXKxyAst7ZgpuBffY6X4062OcV1j+bo0iAoXTLmS6gEZgdAdNCLGkMfGRNKWjaJmjdmRjexYEnKbeib6fWlb50C0Q0EWd1S9szKvsubVI4/D9XIY9+S63P8JIqLDFSCN4II9o1qSxczO+djdmUMTzLak/ma0YkZw+5/wDCk+leNWZcoJLgGwFyTuawH8QNKYZdJPCF/wBqX6N7TmiKmAKXLdXlZb36zUDmNQdQRUu0uij2+BeNJopFysUWQA2uCh3EDccrMbHXSoMb6uG3sF1OKQ9XkUnIdSM7EWdlVmLKnaIF9CBVSeLKxU71JB9o0qccuUUwYscbITcyPfnmb962J5NNinEYuXCYszROIBIliMwsVvcOGBuGB/OtbobG438PbWytm9LYpNt4HERAopWOGS/ekzKR7AzjXwpuMWu0NZJrTZfsT0CngIlglSbJf7to8rsDa+WTPlDgDTQA3N7XuKttnY+NklaSHC4j7xkMgIykGwS5LHtCwBJBNsutq3lRWcvGxt3RDzTezm7GiWLNFicoKlQVcZm3AhbqbA2tY3PC1edkxBHOhBbQBiCRbUrcb9CG4nU77VefLHs7qMuKRo7TMIpI3B7XZ9JSDwVdRyBqgyYxAInEqsdCRxOWw13gN4+zhXHmwuNxWmbxkmkz3IoAOdlXt5TITdxe4DC+6+mg3Br8KV2XgcQzOuFXVkWVobHVWID6i7AjNmsBe17a2r3NtCFCzmMSyhQFDj1djc2OvaBNyON/CluhWMZtrYZ2YBnkyZhfL1fVscu+2ZiotfU3pYU2+10E5UTvRrG9RtJHRWMMaDDPnUqwaR16yTKQCAJAosw3Kx047kgxCsXANyjZW8DlD2/JgfjWoulitHiNorbtFetTnlaMN/Wrj4VsfoxiRI2LYbjidP8A2Ya7cLfKUfpkZoJRjJfKM7b9YPdH1NYrO2/WD3R9TWK6DmJbB+rT3V+lLUjg/Vp7q/SlqAMGudekYEUEMgFmTGTwONLNH6wA3F9NVuDuPsrouuben/r8Thy1hHicRKBzLdWFHhcSfKs5/Bpivl0VdWkLgMSCwvpxUrmuPAqDb/SnGCwr2LAMA0qxoRckt+OzcDZQBx+d7t0v2ZE+ytnYhTknaOCJSNLgISS55KAT8fGoCEnqQFluMO2aK47JJ0csuhNzqW3gAeNZZEoh3Ih8aCVKJnYMc1iLm9xZtRm3Ei17aA07wznqUa4tl1Hs/wBqaYjHsszMCVNjYoWFhlIIubEj9zvtUlgMF/w8K8ZDEnsznL+XarDJpL+Qe7RCQSKDJI7SANKwCxMF1HaYm+lhcADx3142ipCyXYtdlOY3uQQGUm/GxFPdnwTmaURS9VEcQyFs2Vc5bQADVmtbQDdypntFwUkIdnHWCztva3E8v9q6o+8pPohL1O4DGxxPGZY846kBTocpu3aynst7DSWzNlL1RxGILLAGyqF9KZ7XyR8gPxPuG7fuW2Q8mderSJz1IJ61QVVQbk3Y2X21eRel2TFjrauIEk8TrL1gyoN2UgqoDXTct2udLjWmeG2G00GLxAcAQFezb0sx114WFOcazHER51iXdYwhQrA31GXQ63HwtTTZeOxBSXB4dc3nLLcAdrsa6Hgtt5PAUsXUUVM87JijaNVmcohxBzMBe3YFj7L8afbd2ekDIidaQWDBmKFGG66ZePt18K8z4XCx5E6x5IlntLIo9Jgna6u3/LvYA7955V621i1kaPJKGVWssaxlFjUkbrk3vz8Kid80EdDXZOISLaEbymyLMSx5C5F+eh1+FPUx8SYsTMrSJnmaMLbeznIxDbwN9udqhMTh2kxBRAWZpCFA4ksamtkbSXDMAwJOXKJI8pZcrnNkzaENa17g2rSftaEtjTakdpH7Eq5os333ptmPpHQaE/3qBep7aMuaSdxJ1gYE5tb2ZtAQ2oI5cKj9nbOMzMMwREUs8jblX+5J0A40Q0gkTOytnhxLKwmZQyoEgHaZit7toQFA8N5pvjMEYncdqxgLDOLNZlvZhwYHQ+ynGzYFHWzSyzRxiQJlh9Jmy5uYAAA486S2lhyjN22kVoM6MxNyjC4ve5B3i1Qn6ylorz1IP+H/AA0/ppvg8G8rhEFybm50AA1LMeCjian9jbKWY9onKqxZmXcqZGZna43WSw3asL8q0k6VslDDA+jP/wDrt82QVH7OlKlspIbLmUg2IZO1oRxtep/HYVE60xhwkmDzqJLZgGkAsbe7f2EVXME1pFIBPaGgFyQdCPypJ2hvoumK2WgwrrCUlkOR5Ji6EstizCMZsyBbLcnU3NV/ExK2JTMbLK0TE8g9sx+tP9lYHCZJGl64mNSX9FUDXsqqb5mZju3cajsauaCJ+Ks8bf1j5MR8Kzx9Whvsk+nex48LiikVwhjVwCb5b3BFzra63150liE81gUZR51LkluRrFEO0gHJ3NmPJQo40bFhzZ8ViLvFhwosxJ6yQ+qhBP4fxNyUHnUVi8W8rtJI2Z3YlmPEn6ezhWrJR19sfHCeCKZTcSRo4/mAP96eVQvIntPrtlxqT2oXaI+wHMv+VgPhV8NNaM3so/lcIOEjRQOuadTCTuUqGLs38PV5lPvCtNYLo80q5i8ZAZha2ZTzsVa1s3jwO6tleVbaEaYqFcQD1Rw7hCVJUszguDbiAi7+dVTC7XgCL21udSBqbnU6Aaa15/mZckXUEdGKCa7PS4GNxZ1uVbUgkE25lSL3B14U32VFmzRRZISkgbNcls6MHVlB9FbgW1vYmvA6QwgOC2oZgBY89PlrUTicY2Zp8OB6JUlgbE24C2ptbw0G+uOEcltPr6vVmzcUjZPTTFLJNhJbZTicFIG59koQvjbrWqb8j8xfBysQQTiXBB5qiL/aoDpRs8PsnC4rDyD/AIaE3L72SZAkguNQ1yGFuK1L+Q3EF9nEsST17gk8eyh+Nr2v4V60Ivny+0jGUk8KX0yz7b9YPdH1NYrO2/WD3R9TWK3OYlsH6tPdX6UtSOD9Wnur9KWoAK538qOzHTaWKJdLS9QwLsq2EgK24aBoiL8gL10RWlfK/tjr5jh0QCKE2mlsMzNbOIlbeBuJA5i9RkaUeyoOnZrzbO1WkghhJ+6hRVj8WAsz+A32pPZiS9Q5AzJ3SSCR4MNxFIYPDmea1rKBc8gBuFXF3WCMk2AA0rz/ACM3Go1bZSbsriJHIpZy2VQuZjbPGAe1mHH0tCBYmw0qS2LFPA8Usiuqx9U9pPS6liO0q6BuzxPHhfSrX5PvJ75064zFrliveOIjWT+J+SHlx37t9q8qfR6WURz4dc7C0LrwKObqx0v2XtfkGJ4V1fiajfz9FY5QlP1aNDS7WeLFYhozZGmkYoRdSM5IzKdL+O8cDXnaa5UlGULaUdkEkDwDHU+2lcBnRnAjgZTK6B51U2ZRcjMxHC3xI4mkdqliJS9sxl7WX0bm/o+HLwrRe8Pgbbc2s2IcEgIiLliiX0Y0HAcyd5O8mneCxCqMrI7o8MeYKbEWOYa2Ol/pSnSTYaYfD4J1Yl8RCZHudBfKVsOG8j4V76PiYzIsMhjvEuYi3ogXNgdCeQ508ntZMTycQhkgVEZVRj6RuTmIJvoLDSm0G1RFhnjiBEszESycRELZY0PAMbluegqT2nLI+LTrVKmwChiCct7XJGlybk15wex4TsibFNrMJ1Rddwumm/iGJ/LlRi9o5DLYRXq9SgPWSZTJbKH6oZS19N/PjanW2R6sK8BXsXWEg9vL22ItzuByFgLVG7ORiiBVDscQbK24nINDqKldqYWRVRpYFhYygKFXLmXKSdL6gG2vjUS96HHRHvtARdfkB652ZA/cjuc2X+Jt1+ApPBwI/ViSURARkglWa5zHSy6/7Uz2kfvX95v6jUrsLrgUMKK33dmLorKAWJ1LjKuo36ca0k6QhXa4j16pw6rh4lzAEDMoVTowB3j51F7QxahBDFfILM5O+R+8bfhG5R7TvNTO3s2aUO0bOsaBuqUKqsGsVsNCQd5pPHYmAbKhjUoZziHZx+IAZhc8bEFQPZSx9xCQrsbC4hnlMccckRYCTrSOrBUZrm5BBA4jgab7TVxJKZMl2hzL1XoZNFXq/wCEbvgakNizuc8QwrzrnkN0ZwAZI1jYEqpW+Ucd16abZds8gaIxZMOqKhJJCgra7Edom5N/GoTf5GUtEdicUsUPUwtmMgUzOBv4iNeORePePgKfYDDII2llMmVY4kyxkAkul+0TcBLDkbmq41WrYuHxBbPA4jURQq7syhPRFg2bRjxtY1eR+klIRxWGydYQzFXwQdc/pBS6ix52y200tak44zgYg7C2LlW8YI1hiNx1hvukfcvIXO8inm2ARJig8pmZYCrMVK2YMoKgH8ItpuFRW0Nky+ax4yR8wlcoASSwtcC5PDsEW4ADnTx9xCRK7FOKeNhhWXUoziyhu0CpbM25QUPG4uKZ4mJguIjd1keyyllfMMykhgW4tZje3Kmuyc8kbRJvcMtrXzW++VR/EWQge2pdtjmAK7hgGl6u7C2aORAQQp1uDmvy0qNSKIzaW0xJHDDGpSGJdFJuWkb1kjfxE6DkABUbWGXKSDwJFO8HgJJElkRSViUFzyB3HXfu4VpROja//wDnjadpMVhifSVZVHiOy3yKflW7q5i8ke0ep2rhzewkzRH+dTb/ADBa6V2njFhhklc2WNGdjyCgk/ShESXZpXp5tPznHSkn7qAdUnIfikb49kX8Ko7xvNMqwKe0VVBrqWNl/Mn4Cp/FwEI2Y3Zrs/tY3IHhrarB5HNk9bi3ldezAoI006x7qLexQ35jlXnYX+TI2U3RH+UboOMFHhWjW69UI5WHGVRcsffFz/J41X9murRdXrm8eJ8K6S2ps6PERPDMuZHFiPoQeBB1BG4iucMds+TA4poJhfK9vEgnsuLAXDLrp4jeDW/lY242iUyw4XalthY6AnWMxhfdke4+YI+Aq8+Q7DFNlrf8U0rfPL/8a1J0kDRxsoNlmKqRzysHH5EH86330BwvV7OwqWsepUn3mGY/M1XjT5xTNJ9QFdt+sHuj6msVnbfrB7o+prFdRiS2D9Wnur9KWpHB+rT3V+lLUAQnTLbowWElnsCwFkU/ic6KPZxPgDXOO0McXUq2sjSSyzPfRmYZ3IXcu6wtvAFX/wAr+3GkxHVIfu8ONRwMpALHxyhkX+aTlWrsHhnnmjiUdqR1UeGY6/ACsJvk6+itIsOz1WDDrIw7TKL77knXd8flV+6C9BzigmKxoBj9KKHQhgbMrMVJ0/h/Px1ttqfNKEDEIDlQa+igsD7T9STXSHRbZow2Dw8I/wCXEin3rDMfi1zWPj4lyc32xS1RJqthoKHGhr1XiXcfYa7RHLGzITK0qGATRpiJCn34jIZjYgXN2VgF4bxvqL2u7ES51Ct1oBUblsCMo36C1vhS2ycVCkkpZJTKzsIzHlugJNyoP4+F+A8ab7QhyRyKQwIlAs3pDR/S8bb6wivWzd6ENlbPmxbiKM5iqEjMxsqLwG+wud3M17ieIFetQuOpSwDZSDvvuN9P7UdHNtNhJGkRQxaJk1JFs1iDpvsQNKbYoar/AIaf0itWk1RKJDCshnTqkKLyLZje/Ow/KoQObWubcuFS+yvWr7KhyaSVDbLS+wVRUR3YgR9c+UAtcxhsiC9id2ppPaGBRGspdjE0YZmOjdYCeyPw2tzN9aYLtOXIknWNnWQqGvqAsaqB7Mule5tpzSlBJIzDMDYnjz+ZqZKTkn8AtEdtH1j+831NTewPOD2IIuuVo162MrmUgM1idxFjexBFQeP9Y/vN9TUz0eeNZYmkmMQVAfRJzam403fGnk9rBbPe3lIectE0TMEZkY37TNckHkd/51XpUOW9jY3sbaEjfY+FTGOQKJAJOt0j7Qv3t3a10pbbO2InwGFw6KQ8RcyG2lyTax43venj9qCQ96NidpplT1O+cG+XJv3DUtobW1+FR2PVQ0/VhwmUZQ/pWLLvp7sLCTPJIUnOHiMmUvmIDPwUKCC7WN7cOdR+OmDGUq8jghQHk9I6rcnU6XGg5WrNL+4xp9Hjo3sgYqVkLFQsTuSN/ZsBv8TXvC7RkisEYZWjizKQGVrLpmVhY251HYPHSQljE5QsjISOKtvFSOGmiVh1sRkHVx2AkKW7I4gG9aSrjVEx2OsZIXM8hjyGSDPvJDZnBzi9yATwvwplFj5sRHhsFcCNZDk04yNqWPG1zbwvTzH41ZA5RDGqYYIFLZtFcHeQO9UHgcW0UiSRmzowIO/UcxxFEPaOQ+fDtBNLEG7SG4ZdDdDmBFtxtfdxp3tA4exInlxEvftlQG+t85Lt8qxsyRJfOXmYGd2jKXGrFnJly6WHZHztT7Z2JyxlsT1LIhyJGY0MjlbCwa11UaXckn2mpn12OJBbSH3hYbnAb8xr871K9GdvDDJiUZcyzRED3srKAf4SGIJ8BvqLxTZkRuRZfge0P70zBqxMd7KxphlikG+N0cfyEN/auifK3tbJgBEp/wDU2Um+6IWLlfEghR4uK5rtV76X9I2xIgWxVYoIYwCfxKt3b4kgfyVE3WiWL4+cOgZczDewUi+ugG++t+H+tbz6D7CGDwqx5QrMS7gcGbh8BYfAnjWk/JbsnznGxodUQiV9+6IqV/mMhXfwz10ZWXjYuCJk+wrU3lwwaK2GnA+8YmI+6t3VhbirE/qrbNad8vOIPW4RLH0JWB4E5kFvaB9a3ye1hHZSukN5RhIhq8hAFremwWMf5nrfPQ3D4qPDmPGFS6SMFK7jHoV+ttQDp8ToBG/4jCxp2ZEswOls5LAWB3kWU107WHixSgi8kuqITbfrB7o+prFZ236we6PqaxXUZEthPVp7q/SlaSwnq091fpWuumHlNCK8WBjd5wWUu6FUTKbFhmtnIO4DT6FOSWyoxctGpul0zDF47tGRVmlswHekJt8GJHjl0qZk2Q2yzh8RixkvC4jtZh1jk3zkaBgpDD2AcDVdfAuioT2iXQkby5vc+0bwPEmrZ5XelAxWMjgw73XD31U6dYdDawNyBce01gnGSZrLG7RE7C2e2Nx0EaxtlZ1ckjTq0IZm9lhlvzYV0sK1l5DsCBBPPoS8ixi1r2jXNc8iS5FuSitnVpiilFUYyXqYV5k3H2GvVYNaCOUdk7VjieWNrxsZZD1qAE2JIyP+LIDr2T8DUXjUtCwuG++HaG42V9RfXXfrVjwk0KmYCTDJIJcRbroyxzFxkIbI3ZCZhbmd1QW18uSTJ6BxHZ5Ws9rchyHKsI+9m/wQlPcbvT/Dj/przs3AvPKkUSlndgqqOJNe8ehDhTvVVU+0C1akIc7HF5R7pqGFTOyTaW/8JqMggLFVUEsSFAG8k6ADxJ0oG9Co9SP8Rv6VpWD0k9oqU6U7GbCZIZBaQWLjkxBJH+vGozD+mnvCgENcaPvH95vrU7gJokhKzKWDLAQFYK1/vNQSDpz9tQk6lpWABJLkAcSSad7VhaN0RxZkRVYciNCPzpSVqgWxbHPGVk6pWVfu9GYMb311AqMlwjiNZSpCOWCtwJXf/wDfbyp7/wAqQ+KfWn77RbEYXC4GOM50lY3GuYuTawGosGJN+VOKpUEhHZ+NliZ3SxQSDMG1UtqV072hNxqOYpPHRZetAj6sWjITNmsDlIsx3g3uPA17wG0EXPHLH1sbPnADFSrDS6sAd40I9nKs7QxPWrNJlC5sgCruAWyqB7FUflUf5aKWiCqRxA7S/wCGn9IpXo1sV8ZiYsPECWkYAnuqPSY+AFzWdqQhZmUblAXXkotVslHlPQl9z/5JTDzR+rEmU9WWy5uGYC9vbapJktFIf4QP8y0+wM7YjCwYCBGaZsST4EN6Ou8akkngFoVBIsPkX6KNisV17eqw7KT/ABOx9Eexbk+0c6qfSXAnD4qWI37EjLr/AAkpf45b/Guo+h3R2PAYSPDx65Rdm7ztqzH2n5AVozy47M6raDuN0qo/5jIR+cZP81NomLsosIuki+GYfy6/0k00G+nWAezrf2H2HQ/Km7w2Yg8CR+WlIslOjWxHxmKiw6AkudbcFXVieWgtfmRUpitn+mLqoR5ASdBcM3on8QuDa3D2VdOgezE2ds2TaUo+/nRo8OCdytoDa/EjPfugVXegOwGxWOhS2kbRzNuKhInUnMfxZvRHE5tdxrKatpCUbTkzafkb6NNh8O88oKyT2yqRYrEl8twdQWJLa62K33VsWiitkq6MgrU/l3whtg5/wxu6Nz+8C2tw3rW2K1z5co2OBiF7R+cp1nILZiCeQzAa+NKauLKjsoXRzZ/XYvDqumaeJ7tpYRFXIF9blVIsOfLWug65WixZjljeCRmeOS6E2O4ntIW9IErY2OoJFdEdBukD43DdbJF1TByhW9wbAG4PI33GsPH9K4muWDXYttv1g90fU1is7b9YPdH1NYrpMCWwnq091fpVN210LwkSTYpopcQyK8vVF2IZhdsuQaMCeBBHhVywfq091fpS1JpMabRzDtfakMj5Yhh4ddFhVyQTqQmdyI9e6o3V5wmwmVRIYMQ0JYAyJGzC/IcXPsuK6c6hb3yi/OwvXu1Q8Se2afmfwjXnkb2Y8UOIYpKiSTL1ayoUchUALFTuudPhWxKLUVaVdGbbbthWDWaKYjjzaQviZv8AHl/rNK42O2GB/wC+B/kNdE7S8luzJpGkaAqzElskjqCTqTlDWHwFetk+TDZ0Dq6xM7K2ZetdnCneCFJy3HO16VdlcyD8jvQPzSIYrEJ/xEg7KnfFGdbeDneeWg51o3HxFpn8GI/Sbf2rsCqXtfyXbPxErzMkiO5zMY5GUEnecu4X8BQxRdbOd8Bh2u7WIyxMb+O6tjeQvocZH8/mXsRkiAEek+5n9i7h4k8quh8j+B17eJy2tlMun0v86veBwaQxpFEoVEUKqjcANBQlQ5O+kc9+XIX2iwG/LH/TVHwsV5IxzYD51030m6AYLHS9bPG3WWALI7KSFvYGxtx325VX18jGADhs+IsCDl6wW04Xy5viDehofMpPkY6G+cYhsZMp6qGQ9Xf8UoO+x3hd/ttyNUjpkc2NlKm/bf8AMOwI+VdV7M2dHBGsUKKiLuVRYf7+NUvpH5KcJippJ80scshucjDLm4nKRx3n486KJUvs57WO2Hlb/uRj+on6VuHyP9COpwz46dbSyRMIlI1SMj0vBm+Q9pqf2N5JMJCwMry4gAhskpGQsNxKqBe2uhuKv5hGXLbs2tbw3W/KhKgk7OOUhJ1A30+aG2Fdv+4g/PMf7Vu2TyKYTNdJ8TGvBQykD2FlJ3U62L5IMHC+eV5cQAQQkpXJmG4sFAzWvx0pcWX+RCHkX6G+awHFSr99OBl01SLeBrxb0j8K0btRbzye3+1de2rT+1fIqzSu8GMCqzEhZI72B3DMG1sNN3Cm1aJi0tmp3h/4Zyd2ZB+ZB/tW3PId0QEaHHSrZ3usIPBPxOL8WOnsHjS+yfI/YFMXietjZkYpHHkJKbruWJy2JBAA3762nFGFAUAAAAADcANwFKMaCcr0e61P5ftlZoIZxfsM0bcrPZwT7Clv562xUb0g2LFjIGgmBKMVJymxupDCx9oqhJ0zkhMMbai1Wnof0RfaWMUC4gsrzSDcLAZkB3ZydLbwDfhW78D5Mdmx6nD9aeczM/8AlJyj8qtWEwiRKEiRUUblQAAfAUkhuV9IpXlJ6IzYrDwrhMoMB0iJsrLly2B3Agbr6U18lnQrEYJ5psVkDuixqENyAGLsWIAGpI013VsailxV2HJ8ePwFFFFUSFYYXrNFAEH0i6J4XGxiOeMWW+Rl7LLfflI4HluPKlOi/R6LAwmGEuVLlruQTcgDgBpoKmKKKHbqiE236we6PqaxWdt+sHuj6msUCGuF2lJkXtfhHAcvZSv2lJ3vkP2oooAPtKTvfIftR9pSd75D9qKKAD7Sk73yH7UfaUne+Q/aiigA+0pO98h+1H2lJ3vkP2oooAPtKTvfIftR9pSd75D9qKKAD7Sk73yH7UfaUne+Q/aiigA+0pO98h+1H2lJ3vkP2oooAPtKTvfIftR9pSd75D9qKKAD7Sk73yH7UfaUne+Q/aiigA+0pO98h+1H2lJ3vkP2oooAPtKTvfIftR9pSd75D9qKKAD7Sk73yH7UfaUne+Q/aiigA+0pO98h+1H2lJ3vkP2oooAPtKTvfIftR9pSd75D9qKKAD7Sk73yH7UfaUne+Q/aiigA+0pO98h+1H2lJ3vkP2oooAPtKTvfIftR9pSd75D9qKKAD7Sk73yH7UfaUne+Q/aiigA+0pO98h+1H2lJ3vkP2oooAh9sbQkzjtfhHAcz4UUUU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8438" name="Picture 6" descr="http://jfkplusfifty.files.wordpress.com/2011/04/domino_theory.jpg"/>
          <p:cNvPicPr>
            <a:picLocks noChangeAspect="1" noChangeArrowheads="1"/>
          </p:cNvPicPr>
          <p:nvPr/>
        </p:nvPicPr>
        <p:blipFill>
          <a:blip r:embed="rId2" cstate="print"/>
          <a:srcRect/>
          <a:stretch>
            <a:fillRect/>
          </a:stretch>
        </p:blipFill>
        <p:spPr bwMode="auto">
          <a:xfrm>
            <a:off x="457200" y="4537536"/>
            <a:ext cx="8305800" cy="23204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ox(i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245</TotalTime>
  <Words>524</Words>
  <Application>Microsoft Office PowerPoint</Application>
  <PresentationFormat>On-screen Show (4:3)</PresentationFormat>
  <Paragraphs>61</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Calibri</vt:lpstr>
      <vt:lpstr>Constantia</vt:lpstr>
      <vt:lpstr>Wingdings 2</vt:lpstr>
      <vt:lpstr>Flow</vt:lpstr>
      <vt:lpstr>WARM - UP</vt:lpstr>
      <vt:lpstr>Analyze this Primary Source</vt:lpstr>
      <vt:lpstr>Going to War in Vietnam</vt:lpstr>
      <vt:lpstr>What to know by the end of class</vt:lpstr>
      <vt:lpstr>Where is Vietnam?</vt:lpstr>
      <vt:lpstr>Who was Ho Chi Min?</vt:lpstr>
      <vt:lpstr>Why does US get involved?</vt:lpstr>
      <vt:lpstr>Turn and Talk:  What does this mean?</vt:lpstr>
      <vt:lpstr>LBJ</vt:lpstr>
      <vt:lpstr>Gulf of Tonkin</vt:lpstr>
      <vt:lpstr>Turn and talk:  What does this political cartoon mean?</vt:lpstr>
      <vt:lpstr>While we watch the video</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Analyze this Primary Source</dc:title>
  <dc:creator>mcdonaldd2</dc:creator>
  <cp:lastModifiedBy>Sacerdote, Kevin R.</cp:lastModifiedBy>
  <cp:revision>23</cp:revision>
  <dcterms:created xsi:type="dcterms:W3CDTF">2013-03-11T16:08:51Z</dcterms:created>
  <dcterms:modified xsi:type="dcterms:W3CDTF">2016-03-17T10:56:37Z</dcterms:modified>
</cp:coreProperties>
</file>